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diagrams/data2.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7"/>
  </p:notesMasterIdLst>
  <p:sldIdLst>
    <p:sldId id="377" r:id="rId2"/>
    <p:sldId id="691" r:id="rId3"/>
    <p:sldId id="257" r:id="rId4"/>
    <p:sldId id="572" r:id="rId5"/>
    <p:sldId id="566" r:id="rId6"/>
    <p:sldId id="605" r:id="rId7"/>
    <p:sldId id="604" r:id="rId8"/>
    <p:sldId id="606" r:id="rId9"/>
    <p:sldId id="608" r:id="rId10"/>
    <p:sldId id="618" r:id="rId11"/>
    <p:sldId id="607" r:id="rId12"/>
    <p:sldId id="609" r:id="rId13"/>
    <p:sldId id="610" r:id="rId14"/>
    <p:sldId id="613" r:id="rId15"/>
    <p:sldId id="685" r:id="rId16"/>
    <p:sldId id="686" r:id="rId17"/>
    <p:sldId id="687" r:id="rId18"/>
    <p:sldId id="688" r:id="rId19"/>
    <p:sldId id="615" r:id="rId20"/>
    <p:sldId id="616" r:id="rId21"/>
    <p:sldId id="689" r:id="rId22"/>
    <p:sldId id="626" r:id="rId23"/>
    <p:sldId id="625" r:id="rId24"/>
    <p:sldId id="627" r:id="rId25"/>
    <p:sldId id="617" r:id="rId26"/>
    <p:sldId id="630" r:id="rId27"/>
    <p:sldId id="690" r:id="rId28"/>
    <p:sldId id="632" r:id="rId29"/>
    <p:sldId id="694" r:id="rId30"/>
    <p:sldId id="641" r:id="rId31"/>
    <p:sldId id="642" r:id="rId32"/>
    <p:sldId id="643" r:id="rId33"/>
    <p:sldId id="645" r:id="rId34"/>
    <p:sldId id="649" r:id="rId35"/>
    <p:sldId id="651" r:id="rId36"/>
    <p:sldId id="654" r:id="rId37"/>
    <p:sldId id="655" r:id="rId38"/>
    <p:sldId id="656" r:id="rId39"/>
    <p:sldId id="657" r:id="rId40"/>
    <p:sldId id="653" r:id="rId41"/>
    <p:sldId id="658" r:id="rId42"/>
    <p:sldId id="652" r:id="rId43"/>
    <p:sldId id="650" r:id="rId44"/>
    <p:sldId id="661" r:id="rId45"/>
    <p:sldId id="662" r:id="rId46"/>
    <p:sldId id="663" r:id="rId47"/>
    <p:sldId id="665" r:id="rId48"/>
    <p:sldId id="664" r:id="rId49"/>
    <p:sldId id="666" r:id="rId50"/>
    <p:sldId id="668" r:id="rId51"/>
    <p:sldId id="667" r:id="rId52"/>
    <p:sldId id="267" r:id="rId53"/>
    <p:sldId id="693" r:id="rId54"/>
    <p:sldId id="535" r:id="rId55"/>
    <p:sldId id="692" r:id="rId5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D6D3CB8D-C5FE-4F85-97E1-008DE64A5D47}">
          <p14:sldIdLst>
            <p14:sldId id="377"/>
          </p14:sldIdLst>
        </p14:section>
        <p14:section name="Introduction" id="{6B27B2C5-4166-4731-88EC-43C9E36C1AF1}">
          <p14:sldIdLst>
            <p14:sldId id="691"/>
            <p14:sldId id="257"/>
          </p14:sldIdLst>
        </p14:section>
        <p14:section name="I.0. Reminders" id="{16455F5C-E966-4C9C-80A1-8A6A7BCBDB81}">
          <p14:sldIdLst>
            <p14:sldId id="572"/>
            <p14:sldId id="566"/>
          </p14:sldIdLst>
        </p14:section>
        <p14:section name="I.1. A second toy problem" id="{AFA0BB4B-8EFD-4600-98FE-0C7B4E61F5AF}">
          <p14:sldIdLst>
            <p14:sldId id="605"/>
            <p14:sldId id="604"/>
            <p14:sldId id="606"/>
            <p14:sldId id="608"/>
            <p14:sldId id="618"/>
            <p14:sldId id="607"/>
            <p14:sldId id="609"/>
            <p14:sldId id="610"/>
          </p14:sldIdLst>
        </p14:section>
        <p14:section name="I.2. The V function" id="{D0E93DCB-94A2-46FB-A9D2-6D2574795170}">
          <p14:sldIdLst>
            <p14:sldId id="613"/>
            <p14:sldId id="685"/>
            <p14:sldId id="686"/>
          </p14:sldIdLst>
        </p14:section>
        <p14:section name="I.3. The Q function" id="{1560988A-4A1E-4428-873E-FF506382B406}">
          <p14:sldIdLst>
            <p14:sldId id="687"/>
            <p14:sldId id="688"/>
            <p14:sldId id="615"/>
          </p14:sldIdLst>
        </p14:section>
        <p14:section name="I.4. Training an agent" id="{051E8A9B-4AC1-4263-ADA2-162F997E8D09}">
          <p14:sldIdLst>
            <p14:sldId id="616"/>
            <p14:sldId id="689"/>
            <p14:sldId id="626"/>
            <p14:sldId id="625"/>
            <p14:sldId id="627"/>
            <p14:sldId id="617"/>
            <p14:sldId id="630"/>
            <p14:sldId id="690"/>
            <p14:sldId id="632"/>
          </p14:sldIdLst>
        </p14:section>
        <p14:section name="II.2. Using Deep Learning for RL" id="{DB3A0A21-C539-46CE-AB74-D5A67A0975D7}">
          <p14:sldIdLst>
            <p14:sldId id="694"/>
            <p14:sldId id="641"/>
            <p14:sldId id="642"/>
            <p14:sldId id="643"/>
            <p14:sldId id="645"/>
            <p14:sldId id="649"/>
            <p14:sldId id="651"/>
            <p14:sldId id="654"/>
            <p14:sldId id="655"/>
            <p14:sldId id="656"/>
            <p14:sldId id="657"/>
            <p14:sldId id="653"/>
            <p14:sldId id="658"/>
            <p14:sldId id="652"/>
            <p14:sldId id="650"/>
            <p14:sldId id="661"/>
            <p14:sldId id="662"/>
            <p14:sldId id="663"/>
            <p14:sldId id="665"/>
            <p14:sldId id="664"/>
            <p14:sldId id="666"/>
            <p14:sldId id="668"/>
            <p14:sldId id="667"/>
          </p14:sldIdLst>
        </p14:section>
        <p14:section name="References and watchlist" id="{0E83F52E-9C8A-4FF6-BEFC-1CAB6C90EBDB}">
          <p14:sldIdLst>
            <p14:sldId id="267"/>
            <p14:sldId id="693"/>
            <p14:sldId id="535"/>
            <p14:sldId id="69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A4A2177-D0F3-4299-BC85-BB1CAEC13EEC}" v="76" dt="2023-09-07T08:08:47.38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6292" autoAdjust="0"/>
  </p:normalViewPr>
  <p:slideViewPr>
    <p:cSldViewPr snapToGrid="0">
      <p:cViewPr varScale="1">
        <p:scale>
          <a:sx n="122" d="100"/>
          <a:sy n="122" d="100"/>
        </p:scale>
        <p:origin x="114"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tthieu De Mari" userId="dfb708c9-d8dc-439f-9a3b-c772bf4a311c" providerId="ADAL" clId="{C0B31450-7B68-452C-86E7-49BB4EB7FFCB}"/>
    <pc:docChg chg="mod modSld modMainMaster">
      <pc:chgData name="Matthieu De Mari" userId="dfb708c9-d8dc-439f-9a3b-c772bf4a311c" providerId="ADAL" clId="{C0B31450-7B68-452C-86E7-49BB4EB7FFCB}" dt="2023-02-26T10:52:52.346" v="9" actId="20577"/>
      <pc:docMkLst>
        <pc:docMk/>
      </pc:docMkLst>
      <pc:sldChg chg="modSp mod">
        <pc:chgData name="Matthieu De Mari" userId="dfb708c9-d8dc-439f-9a3b-c772bf4a311c" providerId="ADAL" clId="{C0B31450-7B68-452C-86E7-49BB4EB7FFCB}" dt="2023-02-26T10:52:52.346" v="9" actId="20577"/>
        <pc:sldMkLst>
          <pc:docMk/>
          <pc:sldMk cId="3961348234" sldId="257"/>
        </pc:sldMkLst>
        <pc:spChg chg="mod">
          <ac:chgData name="Matthieu De Mari" userId="dfb708c9-d8dc-439f-9a3b-c772bf4a311c" providerId="ADAL" clId="{C0B31450-7B68-452C-86E7-49BB4EB7FFCB}" dt="2023-02-26T10:52:52.346" v="9" actId="20577"/>
          <ac:spMkLst>
            <pc:docMk/>
            <pc:sldMk cId="3961348234" sldId="257"/>
            <ac:spMk id="2" creationId="{49D40417-A4D3-4CE8-96E7-708E2439AE7B}"/>
          </ac:spMkLst>
        </pc:spChg>
      </pc:sldChg>
      <pc:sldChg chg="modSp mod">
        <pc:chgData name="Matthieu De Mari" userId="dfb708c9-d8dc-439f-9a3b-c772bf4a311c" providerId="ADAL" clId="{C0B31450-7B68-452C-86E7-49BB4EB7FFCB}" dt="2023-02-26T10:52:45.327" v="5" actId="20577"/>
        <pc:sldMkLst>
          <pc:docMk/>
          <pc:sldMk cId="1040156172" sldId="377"/>
        </pc:sldMkLst>
        <pc:spChg chg="mod">
          <ac:chgData name="Matthieu De Mari" userId="dfb708c9-d8dc-439f-9a3b-c772bf4a311c" providerId="ADAL" clId="{C0B31450-7B68-452C-86E7-49BB4EB7FFCB}" dt="2023-02-26T10:52:45.327" v="5" actId="20577"/>
          <ac:spMkLst>
            <pc:docMk/>
            <pc:sldMk cId="1040156172" sldId="377"/>
            <ac:spMk id="2" creationId="{080CEB46-CC16-4D19-8C2C-AEE9471D8168}"/>
          </ac:spMkLst>
        </pc:spChg>
        <pc:spChg chg="mod">
          <ac:chgData name="Matthieu De Mari" userId="dfb708c9-d8dc-439f-9a3b-c772bf4a311c" providerId="ADAL" clId="{C0B31450-7B68-452C-86E7-49BB4EB7FFCB}" dt="2023-02-26T10:52:11.110" v="3" actId="20577"/>
          <ac:spMkLst>
            <pc:docMk/>
            <pc:sldMk cId="1040156172" sldId="377"/>
            <ac:spMk id="3" creationId="{816ABDE1-A047-4B53-92F2-67282914DD77}"/>
          </ac:spMkLst>
        </pc:spChg>
      </pc:sldChg>
      <pc:sldChg chg="modSp mod">
        <pc:chgData name="Matthieu De Mari" userId="dfb708c9-d8dc-439f-9a3b-c772bf4a311c" providerId="ADAL" clId="{C0B31450-7B68-452C-86E7-49BB4EB7FFCB}" dt="2023-02-26T10:52:49.132" v="7" actId="20577"/>
        <pc:sldMkLst>
          <pc:docMk/>
          <pc:sldMk cId="3442501962" sldId="691"/>
        </pc:sldMkLst>
        <pc:spChg chg="mod">
          <ac:chgData name="Matthieu De Mari" userId="dfb708c9-d8dc-439f-9a3b-c772bf4a311c" providerId="ADAL" clId="{C0B31450-7B68-452C-86E7-49BB4EB7FFCB}" dt="2023-02-26T10:52:49.132" v="7" actId="20577"/>
          <ac:spMkLst>
            <pc:docMk/>
            <pc:sldMk cId="3442501962" sldId="691"/>
            <ac:spMk id="2" creationId="{49D40417-A4D3-4CE8-96E7-708E2439AE7B}"/>
          </ac:spMkLst>
        </pc:spChg>
      </pc:sldChg>
      <pc:sldMasterChg chg="addSp mod">
        <pc:chgData name="Matthieu De Mari" userId="dfb708c9-d8dc-439f-9a3b-c772bf4a311c" providerId="ADAL" clId="{C0B31450-7B68-452C-86E7-49BB4EB7FFCB}" dt="2023-02-26T10:52:08.160" v="0" actId="33475"/>
        <pc:sldMasterMkLst>
          <pc:docMk/>
          <pc:sldMasterMk cId="2168708284" sldId="2147483648"/>
        </pc:sldMasterMkLst>
        <pc:spChg chg="add">
          <ac:chgData name="Matthieu De Mari" userId="dfb708c9-d8dc-439f-9a3b-c772bf4a311c" providerId="ADAL" clId="{C0B31450-7B68-452C-86E7-49BB4EB7FFCB}" dt="2023-02-26T10:52:08.160" v="0" actId="33475"/>
          <ac:spMkLst>
            <pc:docMk/>
            <pc:sldMasterMk cId="2168708284" sldId="2147483648"/>
            <ac:spMk id="9" creationId="{F05174DF-CB0D-4A4D-47CB-79BC257B80B5}"/>
          </ac:spMkLst>
        </pc:spChg>
        <pc:spChg chg="add">
          <ac:chgData name="Matthieu De Mari" userId="dfb708c9-d8dc-439f-9a3b-c772bf4a311c" providerId="ADAL" clId="{C0B31450-7B68-452C-86E7-49BB4EB7FFCB}" dt="2023-02-26T10:52:08.160" v="0" actId="33475"/>
          <ac:spMkLst>
            <pc:docMk/>
            <pc:sldMasterMk cId="2168708284" sldId="2147483648"/>
            <ac:spMk id="10" creationId="{2CD03137-7313-DF5A-A436-E18AD7EFE51D}"/>
          </ac:spMkLst>
        </pc:spChg>
      </pc:sldMasterChg>
    </pc:docChg>
  </pc:docChgLst>
  <pc:docChgLst>
    <pc:chgData name="Matthieu De Mari" userId="dfb708c9-d8dc-439f-9a3b-c772bf4a311c" providerId="ADAL" clId="{7A4A2177-D0F3-4299-BC85-BB1CAEC13EEC}"/>
    <pc:docChg chg="custSel addSld modSld delSection modSection">
      <pc:chgData name="Matthieu De Mari" userId="dfb708c9-d8dc-439f-9a3b-c772bf4a311c" providerId="ADAL" clId="{7A4A2177-D0F3-4299-BC85-BB1CAEC13EEC}" dt="2023-09-07T08:10:39.869" v="183" actId="47"/>
      <pc:docMkLst>
        <pc:docMk/>
      </pc:docMkLst>
      <pc:sldChg chg="modSp mod">
        <pc:chgData name="Matthieu De Mari" userId="dfb708c9-d8dc-439f-9a3b-c772bf4a311c" providerId="ADAL" clId="{7A4A2177-D0F3-4299-BC85-BB1CAEC13EEC}" dt="2023-09-07T08:06:01.738" v="0" actId="5793"/>
        <pc:sldMkLst>
          <pc:docMk/>
          <pc:sldMk cId="967026721" sldId="641"/>
        </pc:sldMkLst>
        <pc:spChg chg="mod">
          <ac:chgData name="Matthieu De Mari" userId="dfb708c9-d8dc-439f-9a3b-c772bf4a311c" providerId="ADAL" clId="{7A4A2177-D0F3-4299-BC85-BB1CAEC13EEC}" dt="2023-09-07T08:06:01.738" v="0" actId="5793"/>
          <ac:spMkLst>
            <pc:docMk/>
            <pc:sldMk cId="967026721" sldId="641"/>
            <ac:spMk id="3" creationId="{7CEABDA2-36D3-4C8F-9FF0-ED15A8233A34}"/>
          </ac:spMkLst>
        </pc:spChg>
      </pc:sldChg>
      <pc:sldChg chg="modSp mod">
        <pc:chgData name="Matthieu De Mari" userId="dfb708c9-d8dc-439f-9a3b-c772bf4a311c" providerId="ADAL" clId="{7A4A2177-D0F3-4299-BC85-BB1CAEC13EEC}" dt="2023-09-07T08:06:09.071" v="1" actId="5793"/>
        <pc:sldMkLst>
          <pc:docMk/>
          <pc:sldMk cId="217772614" sldId="643"/>
        </pc:sldMkLst>
        <pc:spChg chg="mod">
          <ac:chgData name="Matthieu De Mari" userId="dfb708c9-d8dc-439f-9a3b-c772bf4a311c" providerId="ADAL" clId="{7A4A2177-D0F3-4299-BC85-BB1CAEC13EEC}" dt="2023-09-07T08:06:09.071" v="1" actId="5793"/>
          <ac:spMkLst>
            <pc:docMk/>
            <pc:sldMk cId="217772614" sldId="643"/>
            <ac:spMk id="3" creationId="{7CEABDA2-36D3-4C8F-9FF0-ED15A8233A34}"/>
          </ac:spMkLst>
        </pc:spChg>
      </pc:sldChg>
      <pc:sldChg chg="modSp">
        <pc:chgData name="Matthieu De Mari" userId="dfb708c9-d8dc-439f-9a3b-c772bf4a311c" providerId="ADAL" clId="{7A4A2177-D0F3-4299-BC85-BB1CAEC13EEC}" dt="2023-09-07T08:06:13.007" v="2" actId="5793"/>
        <pc:sldMkLst>
          <pc:docMk/>
          <pc:sldMk cId="2381005527" sldId="645"/>
        </pc:sldMkLst>
        <pc:spChg chg="mod">
          <ac:chgData name="Matthieu De Mari" userId="dfb708c9-d8dc-439f-9a3b-c772bf4a311c" providerId="ADAL" clId="{7A4A2177-D0F3-4299-BC85-BB1CAEC13EEC}" dt="2023-09-07T08:06:13.007" v="2" actId="5793"/>
          <ac:spMkLst>
            <pc:docMk/>
            <pc:sldMk cId="2381005527" sldId="645"/>
            <ac:spMk id="3" creationId="{7CEABDA2-36D3-4C8F-9FF0-ED15A8233A34}"/>
          </ac:spMkLst>
        </pc:spChg>
      </pc:sldChg>
      <pc:sldChg chg="modSp">
        <pc:chgData name="Matthieu De Mari" userId="dfb708c9-d8dc-439f-9a3b-c772bf4a311c" providerId="ADAL" clId="{7A4A2177-D0F3-4299-BC85-BB1CAEC13EEC}" dt="2023-09-07T08:06:31.976" v="3" actId="5793"/>
        <pc:sldMkLst>
          <pc:docMk/>
          <pc:sldMk cId="1233052627" sldId="649"/>
        </pc:sldMkLst>
        <pc:spChg chg="mod">
          <ac:chgData name="Matthieu De Mari" userId="dfb708c9-d8dc-439f-9a3b-c772bf4a311c" providerId="ADAL" clId="{7A4A2177-D0F3-4299-BC85-BB1CAEC13EEC}" dt="2023-09-07T08:06:31.976" v="3" actId="5793"/>
          <ac:spMkLst>
            <pc:docMk/>
            <pc:sldMk cId="1233052627" sldId="649"/>
            <ac:spMk id="3" creationId="{7CEABDA2-36D3-4C8F-9FF0-ED15A8233A34}"/>
          </ac:spMkLst>
        </pc:spChg>
      </pc:sldChg>
      <pc:sldChg chg="modSp">
        <pc:chgData name="Matthieu De Mari" userId="dfb708c9-d8dc-439f-9a3b-c772bf4a311c" providerId="ADAL" clId="{7A4A2177-D0F3-4299-BC85-BB1CAEC13EEC}" dt="2023-09-07T08:08:47.389" v="80"/>
        <pc:sldMkLst>
          <pc:docMk/>
          <pc:sldMk cId="3643453173" sldId="652"/>
        </pc:sldMkLst>
        <pc:spChg chg="mod">
          <ac:chgData name="Matthieu De Mari" userId="dfb708c9-d8dc-439f-9a3b-c772bf4a311c" providerId="ADAL" clId="{7A4A2177-D0F3-4299-BC85-BB1CAEC13EEC}" dt="2023-09-07T08:08:47.389" v="80"/>
          <ac:spMkLst>
            <pc:docMk/>
            <pc:sldMk cId="3643453173" sldId="652"/>
            <ac:spMk id="3" creationId="{7CEABDA2-36D3-4C8F-9FF0-ED15A8233A34}"/>
          </ac:spMkLst>
        </pc:spChg>
      </pc:sldChg>
      <pc:sldChg chg="modSp">
        <pc:chgData name="Matthieu De Mari" userId="dfb708c9-d8dc-439f-9a3b-c772bf4a311c" providerId="ADAL" clId="{7A4A2177-D0F3-4299-BC85-BB1CAEC13EEC}" dt="2023-09-07T08:06:52.789" v="4" actId="5793"/>
        <pc:sldMkLst>
          <pc:docMk/>
          <pc:sldMk cId="629423183" sldId="654"/>
        </pc:sldMkLst>
        <pc:spChg chg="mod">
          <ac:chgData name="Matthieu De Mari" userId="dfb708c9-d8dc-439f-9a3b-c772bf4a311c" providerId="ADAL" clId="{7A4A2177-D0F3-4299-BC85-BB1CAEC13EEC}" dt="2023-09-07T08:06:52.789" v="4" actId="5793"/>
          <ac:spMkLst>
            <pc:docMk/>
            <pc:sldMk cId="629423183" sldId="654"/>
            <ac:spMk id="3" creationId="{7CEABDA2-36D3-4C8F-9FF0-ED15A8233A34}"/>
          </ac:spMkLst>
        </pc:spChg>
      </pc:sldChg>
      <pc:sldChg chg="modSp mod">
        <pc:chgData name="Matthieu De Mari" userId="dfb708c9-d8dc-439f-9a3b-c772bf4a311c" providerId="ADAL" clId="{7A4A2177-D0F3-4299-BC85-BB1CAEC13EEC}" dt="2023-09-07T08:07:20.104" v="7" actId="20577"/>
        <pc:sldMkLst>
          <pc:docMk/>
          <pc:sldMk cId="1981122513" sldId="655"/>
        </pc:sldMkLst>
        <pc:spChg chg="mod">
          <ac:chgData name="Matthieu De Mari" userId="dfb708c9-d8dc-439f-9a3b-c772bf4a311c" providerId="ADAL" clId="{7A4A2177-D0F3-4299-BC85-BB1CAEC13EEC}" dt="2023-09-07T08:07:20.104" v="7" actId="20577"/>
          <ac:spMkLst>
            <pc:docMk/>
            <pc:sldMk cId="1981122513" sldId="655"/>
            <ac:spMk id="3" creationId="{7CEABDA2-36D3-4C8F-9FF0-ED15A8233A34}"/>
          </ac:spMkLst>
        </pc:spChg>
      </pc:sldChg>
      <pc:sldChg chg="addSp delSp modSp new mod modClrScheme chgLayout">
        <pc:chgData name="Matthieu De Mari" userId="dfb708c9-d8dc-439f-9a3b-c772bf4a311c" providerId="ADAL" clId="{7A4A2177-D0F3-4299-BC85-BB1CAEC13EEC}" dt="2023-09-07T08:09:52.274" v="180" actId="20577"/>
        <pc:sldMkLst>
          <pc:docMk/>
          <pc:sldMk cId="260732904" sldId="694"/>
        </pc:sldMkLst>
        <pc:spChg chg="del mod ord">
          <ac:chgData name="Matthieu De Mari" userId="dfb708c9-d8dc-439f-9a3b-c772bf4a311c" providerId="ADAL" clId="{7A4A2177-D0F3-4299-BC85-BB1CAEC13EEC}" dt="2023-09-07T08:09:29.500" v="82" actId="700"/>
          <ac:spMkLst>
            <pc:docMk/>
            <pc:sldMk cId="260732904" sldId="694"/>
            <ac:spMk id="2" creationId="{E25E7A2C-BD2E-C833-8972-58C986396C23}"/>
          </ac:spMkLst>
        </pc:spChg>
        <pc:spChg chg="del mod ord">
          <ac:chgData name="Matthieu De Mari" userId="dfb708c9-d8dc-439f-9a3b-c772bf4a311c" providerId="ADAL" clId="{7A4A2177-D0F3-4299-BC85-BB1CAEC13EEC}" dt="2023-09-07T08:09:29.500" v="82" actId="700"/>
          <ac:spMkLst>
            <pc:docMk/>
            <pc:sldMk cId="260732904" sldId="694"/>
            <ac:spMk id="3" creationId="{AF80A93D-8D10-B39A-49B8-FF7BBBA9733C}"/>
          </ac:spMkLst>
        </pc:spChg>
        <pc:spChg chg="del">
          <ac:chgData name="Matthieu De Mari" userId="dfb708c9-d8dc-439f-9a3b-c772bf4a311c" providerId="ADAL" clId="{7A4A2177-D0F3-4299-BC85-BB1CAEC13EEC}" dt="2023-09-07T08:09:29.500" v="82" actId="700"/>
          <ac:spMkLst>
            <pc:docMk/>
            <pc:sldMk cId="260732904" sldId="694"/>
            <ac:spMk id="4" creationId="{86255844-1A47-C04B-A8C7-F8BBC45AC4AA}"/>
          </ac:spMkLst>
        </pc:spChg>
        <pc:spChg chg="add mod ord">
          <ac:chgData name="Matthieu De Mari" userId="dfb708c9-d8dc-439f-9a3b-c772bf4a311c" providerId="ADAL" clId="{7A4A2177-D0F3-4299-BC85-BB1CAEC13EEC}" dt="2023-09-07T08:09:37.266" v="121" actId="20577"/>
          <ac:spMkLst>
            <pc:docMk/>
            <pc:sldMk cId="260732904" sldId="694"/>
            <ac:spMk id="5" creationId="{CE82C156-7CB6-1563-789F-D5A14475FFB8}"/>
          </ac:spMkLst>
        </pc:spChg>
        <pc:spChg chg="add mod ord">
          <ac:chgData name="Matthieu De Mari" userId="dfb708c9-d8dc-439f-9a3b-c772bf4a311c" providerId="ADAL" clId="{7A4A2177-D0F3-4299-BC85-BB1CAEC13EEC}" dt="2023-09-07T08:09:52.274" v="180" actId="20577"/>
          <ac:spMkLst>
            <pc:docMk/>
            <pc:sldMk cId="260732904" sldId="694"/>
            <ac:spMk id="6" creationId="{EF313B90-C764-0644-FC3F-9B029E83C2E3}"/>
          </ac:spMkLst>
        </pc:spChg>
      </pc:sldChg>
    </pc:docChg>
  </pc:docChgLst>
  <pc:docChgLst>
    <pc:chgData name="Matthieu De Mari" userId="dfb708c9-d8dc-439f-9a3b-c772bf4a311c" providerId="ADAL" clId="{006BFA40-FF42-45C6-B690-6E81382D1063}"/>
    <pc:docChg chg="delSld modSection">
      <pc:chgData name="Matthieu De Mari" userId="dfb708c9-d8dc-439f-9a3b-c772bf4a311c" providerId="ADAL" clId="{006BFA40-FF42-45C6-B690-6E81382D1063}" dt="2023-04-03T05:25:51.199" v="0" actId="2696"/>
      <pc:docMkLst>
        <pc:docMk/>
      </pc:docMkLst>
      <pc:sldChg chg="del">
        <pc:chgData name="Matthieu De Mari" userId="dfb708c9-d8dc-439f-9a3b-c772bf4a311c" providerId="ADAL" clId="{006BFA40-FF42-45C6-B690-6E81382D1063}" dt="2023-04-03T05:25:51.199" v="0" actId="2696"/>
        <pc:sldMkLst>
          <pc:docMk/>
          <pc:sldMk cId="2211946059" sldId="633"/>
        </pc:sldMkLst>
      </pc:sldChg>
      <pc:sldChg chg="del">
        <pc:chgData name="Matthieu De Mari" userId="dfb708c9-d8dc-439f-9a3b-c772bf4a311c" providerId="ADAL" clId="{006BFA40-FF42-45C6-B690-6E81382D1063}" dt="2023-04-03T05:25:51.199" v="0" actId="2696"/>
        <pc:sldMkLst>
          <pc:docMk/>
          <pc:sldMk cId="1608646243" sldId="635"/>
        </pc:sldMkLst>
      </pc:sldChg>
      <pc:sldChg chg="del">
        <pc:chgData name="Matthieu De Mari" userId="dfb708c9-d8dc-439f-9a3b-c772bf4a311c" providerId="ADAL" clId="{006BFA40-FF42-45C6-B690-6E81382D1063}" dt="2023-04-03T05:25:51.199" v="0" actId="2696"/>
        <pc:sldMkLst>
          <pc:docMk/>
          <pc:sldMk cId="767657182" sldId="636"/>
        </pc:sldMkLst>
      </pc:sldChg>
      <pc:sldChg chg="del">
        <pc:chgData name="Matthieu De Mari" userId="dfb708c9-d8dc-439f-9a3b-c772bf4a311c" providerId="ADAL" clId="{006BFA40-FF42-45C6-B690-6E81382D1063}" dt="2023-04-03T05:25:51.199" v="0" actId="2696"/>
        <pc:sldMkLst>
          <pc:docMk/>
          <pc:sldMk cId="3875543137" sldId="637"/>
        </pc:sldMkLst>
      </pc:sldChg>
      <pc:sldChg chg="del">
        <pc:chgData name="Matthieu De Mari" userId="dfb708c9-d8dc-439f-9a3b-c772bf4a311c" providerId="ADAL" clId="{006BFA40-FF42-45C6-B690-6E81382D1063}" dt="2023-04-03T05:25:51.199" v="0" actId="2696"/>
        <pc:sldMkLst>
          <pc:docMk/>
          <pc:sldMk cId="2599086613" sldId="638"/>
        </pc:sldMkLst>
      </pc:sldChg>
      <pc:sldChg chg="del">
        <pc:chgData name="Matthieu De Mari" userId="dfb708c9-d8dc-439f-9a3b-c772bf4a311c" providerId="ADAL" clId="{006BFA40-FF42-45C6-B690-6E81382D1063}" dt="2023-04-03T05:25:51.199" v="0" actId="2696"/>
        <pc:sldMkLst>
          <pc:docMk/>
          <pc:sldMk cId="1063985533" sldId="669"/>
        </pc:sldMkLst>
      </pc:sldChg>
      <pc:sldChg chg="del">
        <pc:chgData name="Matthieu De Mari" userId="dfb708c9-d8dc-439f-9a3b-c772bf4a311c" providerId="ADAL" clId="{006BFA40-FF42-45C6-B690-6E81382D1063}" dt="2023-04-03T05:25:51.199" v="0" actId="2696"/>
        <pc:sldMkLst>
          <pc:docMk/>
          <pc:sldMk cId="3002271023" sldId="670"/>
        </pc:sldMkLst>
      </pc:sldChg>
      <pc:sldChg chg="del">
        <pc:chgData name="Matthieu De Mari" userId="dfb708c9-d8dc-439f-9a3b-c772bf4a311c" providerId="ADAL" clId="{006BFA40-FF42-45C6-B690-6E81382D1063}" dt="2023-04-03T05:25:51.199" v="0" actId="2696"/>
        <pc:sldMkLst>
          <pc:docMk/>
          <pc:sldMk cId="278028184" sldId="671"/>
        </pc:sldMkLst>
      </pc:sldChg>
      <pc:sldChg chg="del">
        <pc:chgData name="Matthieu De Mari" userId="dfb708c9-d8dc-439f-9a3b-c772bf4a311c" providerId="ADAL" clId="{006BFA40-FF42-45C6-B690-6E81382D1063}" dt="2023-04-03T05:25:51.199" v="0" actId="2696"/>
        <pc:sldMkLst>
          <pc:docMk/>
          <pc:sldMk cId="3241301084" sldId="672"/>
        </pc:sldMkLst>
      </pc:sldChg>
      <pc:sldChg chg="del">
        <pc:chgData name="Matthieu De Mari" userId="dfb708c9-d8dc-439f-9a3b-c772bf4a311c" providerId="ADAL" clId="{006BFA40-FF42-45C6-B690-6E81382D1063}" dt="2023-04-03T05:25:51.199" v="0" actId="2696"/>
        <pc:sldMkLst>
          <pc:docMk/>
          <pc:sldMk cId="4015266761" sldId="673"/>
        </pc:sldMkLst>
      </pc:sldChg>
      <pc:sldChg chg="del">
        <pc:chgData name="Matthieu De Mari" userId="dfb708c9-d8dc-439f-9a3b-c772bf4a311c" providerId="ADAL" clId="{006BFA40-FF42-45C6-B690-6E81382D1063}" dt="2023-04-03T05:25:51.199" v="0" actId="2696"/>
        <pc:sldMkLst>
          <pc:docMk/>
          <pc:sldMk cId="4136466441" sldId="674"/>
        </pc:sldMkLst>
      </pc:sldChg>
      <pc:sldChg chg="del">
        <pc:chgData name="Matthieu De Mari" userId="dfb708c9-d8dc-439f-9a3b-c772bf4a311c" providerId="ADAL" clId="{006BFA40-FF42-45C6-B690-6E81382D1063}" dt="2023-04-03T05:25:51.199" v="0" actId="2696"/>
        <pc:sldMkLst>
          <pc:docMk/>
          <pc:sldMk cId="2421120945" sldId="675"/>
        </pc:sldMkLst>
      </pc:sldChg>
      <pc:sldChg chg="del">
        <pc:chgData name="Matthieu De Mari" userId="dfb708c9-d8dc-439f-9a3b-c772bf4a311c" providerId="ADAL" clId="{006BFA40-FF42-45C6-B690-6E81382D1063}" dt="2023-04-03T05:25:51.199" v="0" actId="2696"/>
        <pc:sldMkLst>
          <pc:docMk/>
          <pc:sldMk cId="2006486705" sldId="676"/>
        </pc:sldMkLst>
      </pc:sldChg>
      <pc:sldChg chg="del">
        <pc:chgData name="Matthieu De Mari" userId="dfb708c9-d8dc-439f-9a3b-c772bf4a311c" providerId="ADAL" clId="{006BFA40-FF42-45C6-B690-6E81382D1063}" dt="2023-04-03T05:25:51.199" v="0" actId="2696"/>
        <pc:sldMkLst>
          <pc:docMk/>
          <pc:sldMk cId="3985725824" sldId="677"/>
        </pc:sldMkLst>
      </pc:sldChg>
      <pc:sldChg chg="del">
        <pc:chgData name="Matthieu De Mari" userId="dfb708c9-d8dc-439f-9a3b-c772bf4a311c" providerId="ADAL" clId="{006BFA40-FF42-45C6-B690-6E81382D1063}" dt="2023-04-03T05:25:51.199" v="0" actId="2696"/>
        <pc:sldMkLst>
          <pc:docMk/>
          <pc:sldMk cId="2758040485" sldId="678"/>
        </pc:sldMkLst>
      </pc:sldChg>
      <pc:sldChg chg="del">
        <pc:chgData name="Matthieu De Mari" userId="dfb708c9-d8dc-439f-9a3b-c772bf4a311c" providerId="ADAL" clId="{006BFA40-FF42-45C6-B690-6E81382D1063}" dt="2023-04-03T05:25:51.199" v="0" actId="2696"/>
        <pc:sldMkLst>
          <pc:docMk/>
          <pc:sldMk cId="2017719165" sldId="679"/>
        </pc:sldMkLst>
      </pc:sldChg>
      <pc:sldChg chg="del">
        <pc:chgData name="Matthieu De Mari" userId="dfb708c9-d8dc-439f-9a3b-c772bf4a311c" providerId="ADAL" clId="{006BFA40-FF42-45C6-B690-6E81382D1063}" dt="2023-04-03T05:25:51.199" v="0" actId="2696"/>
        <pc:sldMkLst>
          <pc:docMk/>
          <pc:sldMk cId="707497519" sldId="694"/>
        </pc:sldMkLst>
      </pc:sldChg>
    </pc:docChg>
  </pc:docChgLst>
</pc:chgInfo>
</file>

<file path=ppt/diagrams/_rels/data2.xml.rels><?xml version="1.0" encoding="UTF-8" standalone="yes"?>
<Relationships xmlns="http://schemas.openxmlformats.org/package/2006/relationships"><Relationship Id="rId3" Type="http://schemas.openxmlformats.org/officeDocument/2006/relationships/image" Target="../media/image400.png"/><Relationship Id="rId2" Type="http://schemas.openxmlformats.org/officeDocument/2006/relationships/image" Target="../media/image340.png"/><Relationship Id="rId1" Type="http://schemas.openxmlformats.org/officeDocument/2006/relationships/image" Target="../media/image250.png"/><Relationship Id="rId4" Type="http://schemas.openxmlformats.org/officeDocument/2006/relationships/image" Target="../media/image57.png"/></Relationships>
</file>

<file path=ppt/diagrams/colors1.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A5984A2-A282-4113-AE1F-E904309CD563}" type="doc">
      <dgm:prSet loTypeId="urn:microsoft.com/office/officeart/2005/8/layout/cycle3" loCatId="cycle" qsTypeId="urn:microsoft.com/office/officeart/2005/8/quickstyle/simple1" qsCatId="simple" csTypeId="urn:microsoft.com/office/officeart/2005/8/colors/accent0_2" csCatId="mainScheme" phldr="1"/>
      <dgm:spPr/>
      <dgm:t>
        <a:bodyPr/>
        <a:lstStyle/>
        <a:p>
          <a:endParaRPr lang="en-GB"/>
        </a:p>
      </dgm:t>
    </dgm:pt>
    <mc:AlternateContent xmlns:mc="http://schemas.openxmlformats.org/markup-compatibility/2006" xmlns:a14="http://schemas.microsoft.com/office/drawing/2010/main">
      <mc:Choice Requires="a14">
        <dgm:pt modelId="{8130C8D5-1FED-44FD-BF07-6D997BCDD15E}">
          <dgm:prSet phldrT="[Text]"/>
          <dgm:spPr/>
          <dgm:t>
            <a:bodyPr/>
            <a:lstStyle/>
            <a:p>
              <a:r>
                <a:rPr lang="en-US" dirty="0"/>
                <a:t>State </a:t>
              </a:r>
              <a14:m>
                <m:oMath xmlns:m="http://schemas.openxmlformats.org/officeDocument/2006/math">
                  <m:sSub>
                    <m:sSubPr>
                      <m:ctrlPr>
                        <a:rPr lang="en-US" b="1" i="1" smtClean="0">
                          <a:solidFill>
                            <a:srgbClr val="0070C0"/>
                          </a:solidFill>
                          <a:latin typeface="Cambria Math" panose="02040503050406030204" pitchFamily="18" charset="0"/>
                        </a:rPr>
                      </m:ctrlPr>
                    </m:sSubPr>
                    <m:e>
                      <m:r>
                        <a:rPr lang="en-US" b="1" i="1" smtClean="0">
                          <a:solidFill>
                            <a:srgbClr val="0070C0"/>
                          </a:solidFill>
                          <a:latin typeface="Cambria Math" panose="02040503050406030204" pitchFamily="18" charset="0"/>
                        </a:rPr>
                        <m:t>𝒔</m:t>
                      </m:r>
                    </m:e>
                    <m:sub>
                      <m:r>
                        <a:rPr lang="en-US" b="1" i="1" smtClean="0">
                          <a:solidFill>
                            <a:srgbClr val="0070C0"/>
                          </a:solidFill>
                          <a:latin typeface="Cambria Math" panose="02040503050406030204" pitchFamily="18" charset="0"/>
                        </a:rPr>
                        <m:t>𝒕</m:t>
                      </m:r>
                    </m:sub>
                  </m:sSub>
                </m:oMath>
              </a14:m>
              <a:endParaRPr lang="en-GB" dirty="0"/>
            </a:p>
          </dgm:t>
        </dgm:pt>
      </mc:Choice>
      <mc:Fallback xmlns="">
        <dgm:pt modelId="{8130C8D5-1FED-44FD-BF07-6D997BCDD15E}">
          <dgm:prSet phldrT="[Text]"/>
          <dgm:spPr/>
          <dgm:t>
            <a:bodyPr/>
            <a:lstStyle/>
            <a:p>
              <a:r>
                <a:rPr lang="en-US" dirty="0"/>
                <a:t>State </a:t>
              </a:r>
              <a:r>
                <a:rPr lang="en-US" b="1" i="0">
                  <a:solidFill>
                    <a:srgbClr val="0070C0"/>
                  </a:solidFill>
                  <a:latin typeface="Cambria Math" panose="02040503050406030204" pitchFamily="18" charset="0"/>
                </a:rPr>
                <a:t>𝒔_𝒕</a:t>
              </a:r>
              <a:endParaRPr lang="en-GB" dirty="0"/>
            </a:p>
          </dgm:t>
        </dgm:pt>
      </mc:Fallback>
    </mc:AlternateContent>
    <dgm:pt modelId="{F5A80B50-E94D-44B9-9D77-3AA2FF7F16AD}" type="parTrans" cxnId="{E6991E13-55FE-4365-9D3B-99ACCBBC7178}">
      <dgm:prSet/>
      <dgm:spPr/>
      <dgm:t>
        <a:bodyPr/>
        <a:lstStyle/>
        <a:p>
          <a:endParaRPr lang="en-GB"/>
        </a:p>
      </dgm:t>
    </dgm:pt>
    <dgm:pt modelId="{E329B06C-0F22-418E-AE42-B7373F6201CF}" type="sibTrans" cxnId="{E6991E13-55FE-4365-9D3B-99ACCBBC7178}">
      <dgm:prSet/>
      <dgm:spPr/>
      <dgm:t>
        <a:bodyPr/>
        <a:lstStyle/>
        <a:p>
          <a:endParaRPr lang="en-GB"/>
        </a:p>
      </dgm:t>
    </dgm:pt>
    <mc:AlternateContent xmlns:mc="http://schemas.openxmlformats.org/markup-compatibility/2006" xmlns:a14="http://schemas.microsoft.com/office/drawing/2010/main">
      <mc:Choice Requires="a14">
        <dgm:pt modelId="{0C54B352-6F81-44ED-BA8D-0455E1C9A5F3}">
          <dgm:prSet phldrT="[Text]"/>
          <dgm:spPr/>
          <dgm:t>
            <a:bodyPr/>
            <a:lstStyle/>
            <a:p>
              <a:r>
                <a:rPr lang="en-US" dirty="0"/>
                <a:t>Take action based on state </a:t>
              </a:r>
              <a14:m>
                <m:oMath xmlns:m="http://schemas.openxmlformats.org/officeDocument/2006/math">
                  <m:sSub>
                    <m:sSubPr>
                      <m:ctrlPr>
                        <a:rPr lang="en-US" b="1" i="1" dirty="0" smtClean="0">
                          <a:solidFill>
                            <a:srgbClr val="7030A0"/>
                          </a:solidFill>
                          <a:latin typeface="Cambria Math" panose="02040503050406030204" pitchFamily="18" charset="0"/>
                        </a:rPr>
                      </m:ctrlPr>
                    </m:sSubPr>
                    <m:e>
                      <m:r>
                        <a:rPr lang="en-US" b="1" i="1" dirty="0" smtClean="0">
                          <a:solidFill>
                            <a:srgbClr val="7030A0"/>
                          </a:solidFill>
                          <a:latin typeface="Cambria Math" panose="02040503050406030204" pitchFamily="18" charset="0"/>
                        </a:rPr>
                        <m:t>𝒂</m:t>
                      </m:r>
                    </m:e>
                    <m:sub>
                      <m:r>
                        <a:rPr lang="en-US" b="1" i="1" dirty="0" smtClean="0">
                          <a:solidFill>
                            <a:srgbClr val="7030A0"/>
                          </a:solidFill>
                          <a:latin typeface="Cambria Math" panose="02040503050406030204" pitchFamily="18" charset="0"/>
                        </a:rPr>
                        <m:t>𝒕</m:t>
                      </m:r>
                    </m:sub>
                  </m:sSub>
                </m:oMath>
              </a14:m>
              <a:endParaRPr lang="en-GB" dirty="0"/>
            </a:p>
          </dgm:t>
        </dgm:pt>
      </mc:Choice>
      <mc:Fallback xmlns="">
        <dgm:pt modelId="{0C54B352-6F81-44ED-BA8D-0455E1C9A5F3}">
          <dgm:prSet phldrT="[Text]"/>
          <dgm:spPr/>
          <dgm:t>
            <a:bodyPr/>
            <a:lstStyle/>
            <a:p>
              <a:r>
                <a:rPr lang="en-US" dirty="0"/>
                <a:t>Take action based on state </a:t>
              </a:r>
              <a:r>
                <a:rPr lang="en-US" b="1" i="0" dirty="0">
                  <a:solidFill>
                    <a:srgbClr val="7030A0"/>
                  </a:solidFill>
                  <a:latin typeface="Cambria Math" panose="02040503050406030204" pitchFamily="18" charset="0"/>
                </a:rPr>
                <a:t>𝒂_𝒕</a:t>
              </a:r>
              <a:endParaRPr lang="en-GB" dirty="0"/>
            </a:p>
          </dgm:t>
        </dgm:pt>
      </mc:Fallback>
    </mc:AlternateContent>
    <dgm:pt modelId="{A452D917-83FA-48E1-B522-AA1279650524}" type="parTrans" cxnId="{C7F3B2F9-0C0F-4639-9C0F-70A5E5D55002}">
      <dgm:prSet/>
      <dgm:spPr/>
      <dgm:t>
        <a:bodyPr/>
        <a:lstStyle/>
        <a:p>
          <a:endParaRPr lang="en-GB"/>
        </a:p>
      </dgm:t>
    </dgm:pt>
    <dgm:pt modelId="{151D1226-8E40-4C4A-9879-17752D75B0A9}" type="sibTrans" cxnId="{C7F3B2F9-0C0F-4639-9C0F-70A5E5D55002}">
      <dgm:prSet/>
      <dgm:spPr/>
      <dgm:t>
        <a:bodyPr/>
        <a:lstStyle/>
        <a:p>
          <a:endParaRPr lang="en-GB"/>
        </a:p>
      </dgm:t>
    </dgm:pt>
    <mc:AlternateContent xmlns:mc="http://schemas.openxmlformats.org/markup-compatibility/2006" xmlns:a14="http://schemas.microsoft.com/office/drawing/2010/main">
      <mc:Choice Requires="a14">
        <dgm:pt modelId="{67B22B6C-E54E-49D6-A619-70C5FF6A6C53}">
          <dgm:prSet phldrT="[Text]"/>
          <dgm:spPr/>
          <dgm:t>
            <a:bodyPr/>
            <a:lstStyle/>
            <a:p>
              <a:r>
                <a:rPr lang="en-US" dirty="0"/>
                <a:t>Reward </a:t>
              </a:r>
              <a14:m>
                <m:oMath xmlns:m="http://schemas.openxmlformats.org/officeDocument/2006/math">
                  <m:sSub>
                    <m:sSubPr>
                      <m:ctrlPr>
                        <a:rPr lang="en-US" b="1" i="1" dirty="0" smtClean="0">
                          <a:solidFill>
                            <a:schemeClr val="accent2"/>
                          </a:solidFill>
                          <a:latin typeface="Cambria Math" panose="02040503050406030204" pitchFamily="18" charset="0"/>
                        </a:rPr>
                      </m:ctrlPr>
                    </m:sSubPr>
                    <m:e>
                      <m:r>
                        <a:rPr lang="en-US" b="1" i="1" dirty="0" smtClean="0">
                          <a:solidFill>
                            <a:schemeClr val="accent2"/>
                          </a:solidFill>
                          <a:latin typeface="Cambria Math" panose="02040503050406030204" pitchFamily="18" charset="0"/>
                        </a:rPr>
                        <m:t>𝑹</m:t>
                      </m:r>
                    </m:e>
                    <m:sub>
                      <m:r>
                        <a:rPr lang="en-US" b="1" i="1" dirty="0" smtClean="0">
                          <a:solidFill>
                            <a:schemeClr val="accent2"/>
                          </a:solidFill>
                          <a:latin typeface="Cambria Math" panose="02040503050406030204" pitchFamily="18" charset="0"/>
                        </a:rPr>
                        <m:t>𝒕</m:t>
                      </m:r>
                    </m:sub>
                  </m:sSub>
                  <m:d>
                    <m:dPr>
                      <m:ctrlPr>
                        <a:rPr lang="en-US" b="1" i="1" dirty="0" smtClean="0">
                          <a:solidFill>
                            <a:schemeClr val="accent2"/>
                          </a:solidFill>
                          <a:latin typeface="Cambria Math" panose="02040503050406030204" pitchFamily="18" charset="0"/>
                        </a:rPr>
                      </m:ctrlPr>
                    </m:dPr>
                    <m:e>
                      <m:sSub>
                        <m:sSubPr>
                          <m:ctrlPr>
                            <a:rPr lang="en-US" b="1" i="1" dirty="0" smtClean="0">
                              <a:solidFill>
                                <a:srgbClr val="7030A0"/>
                              </a:solidFill>
                              <a:latin typeface="Cambria Math" panose="02040503050406030204" pitchFamily="18" charset="0"/>
                            </a:rPr>
                          </m:ctrlPr>
                        </m:sSubPr>
                        <m:e>
                          <m:r>
                            <a:rPr lang="en-US" b="1" i="1" dirty="0" smtClean="0">
                              <a:solidFill>
                                <a:srgbClr val="7030A0"/>
                              </a:solidFill>
                              <a:latin typeface="Cambria Math" panose="02040503050406030204" pitchFamily="18" charset="0"/>
                            </a:rPr>
                            <m:t>𝒂</m:t>
                          </m:r>
                        </m:e>
                        <m:sub>
                          <m:r>
                            <a:rPr lang="en-US" b="1" i="1" dirty="0" smtClean="0">
                              <a:solidFill>
                                <a:srgbClr val="7030A0"/>
                              </a:solidFill>
                              <a:latin typeface="Cambria Math" panose="02040503050406030204" pitchFamily="18" charset="0"/>
                            </a:rPr>
                            <m:t>𝒕</m:t>
                          </m:r>
                        </m:sub>
                      </m:sSub>
                      <m:r>
                        <a:rPr lang="en-US" b="1" i="1" dirty="0" smtClean="0">
                          <a:solidFill>
                            <a:schemeClr val="accent2"/>
                          </a:solidFill>
                          <a:latin typeface="Cambria Math" panose="02040503050406030204" pitchFamily="18" charset="0"/>
                        </a:rPr>
                        <m:t>, </m:t>
                      </m:r>
                      <m:sSub>
                        <m:sSubPr>
                          <m:ctrlPr>
                            <a:rPr lang="en-US" b="1" i="1" dirty="0" smtClean="0">
                              <a:solidFill>
                                <a:srgbClr val="0070C0"/>
                              </a:solidFill>
                              <a:latin typeface="Cambria Math" panose="02040503050406030204" pitchFamily="18" charset="0"/>
                            </a:rPr>
                          </m:ctrlPr>
                        </m:sSubPr>
                        <m:e>
                          <m:r>
                            <a:rPr lang="en-US" b="1" i="1" dirty="0" smtClean="0">
                              <a:solidFill>
                                <a:srgbClr val="0070C0"/>
                              </a:solidFill>
                              <a:latin typeface="Cambria Math" panose="02040503050406030204" pitchFamily="18" charset="0"/>
                            </a:rPr>
                            <m:t>𝒔</m:t>
                          </m:r>
                        </m:e>
                        <m:sub>
                          <m:r>
                            <a:rPr lang="en-US" b="1" i="1" dirty="0" smtClean="0">
                              <a:solidFill>
                                <a:srgbClr val="0070C0"/>
                              </a:solidFill>
                              <a:latin typeface="Cambria Math" panose="02040503050406030204" pitchFamily="18" charset="0"/>
                            </a:rPr>
                            <m:t>𝒕</m:t>
                          </m:r>
                        </m:sub>
                      </m:sSub>
                    </m:e>
                  </m:d>
                </m:oMath>
              </a14:m>
              <a:r>
                <a:rPr lang="en-US" dirty="0"/>
                <a:t> is given for taking action in said state</a:t>
              </a:r>
              <a:endParaRPr lang="en-GB" dirty="0"/>
            </a:p>
          </dgm:t>
        </dgm:pt>
      </mc:Choice>
      <mc:Fallback xmlns="">
        <dgm:pt modelId="{67B22B6C-E54E-49D6-A619-70C5FF6A6C53}">
          <dgm:prSet phldrT="[Text]"/>
          <dgm:spPr/>
          <dgm:t>
            <a:bodyPr/>
            <a:lstStyle/>
            <a:p>
              <a:r>
                <a:rPr lang="en-US" dirty="0"/>
                <a:t>Reward </a:t>
              </a:r>
              <a:r>
                <a:rPr lang="en-US" b="1" i="0" dirty="0">
                  <a:solidFill>
                    <a:schemeClr val="accent2"/>
                  </a:solidFill>
                  <a:latin typeface="Cambria Math" panose="02040503050406030204" pitchFamily="18" charset="0"/>
                </a:rPr>
                <a:t>𝑹_𝒕 (</a:t>
              </a:r>
              <a:r>
                <a:rPr lang="en-US" b="1" i="0" dirty="0">
                  <a:solidFill>
                    <a:srgbClr val="7030A0"/>
                  </a:solidFill>
                  <a:latin typeface="Cambria Math" panose="02040503050406030204" pitchFamily="18" charset="0"/>
                </a:rPr>
                <a:t>𝒂_𝒕</a:t>
              </a:r>
              <a:r>
                <a:rPr lang="en-US" b="1" i="0" dirty="0">
                  <a:solidFill>
                    <a:schemeClr val="accent2"/>
                  </a:solidFill>
                  <a:latin typeface="Cambria Math" panose="02040503050406030204" pitchFamily="18" charset="0"/>
                </a:rPr>
                <a:t>, </a:t>
              </a:r>
              <a:r>
                <a:rPr lang="en-US" b="1" i="0" dirty="0">
                  <a:solidFill>
                    <a:srgbClr val="0070C0"/>
                  </a:solidFill>
                  <a:latin typeface="Cambria Math" panose="02040503050406030204" pitchFamily="18" charset="0"/>
                </a:rPr>
                <a:t>𝒔_𝒕</a:t>
              </a:r>
              <a:r>
                <a:rPr lang="en-US" b="1" i="0" dirty="0">
                  <a:solidFill>
                    <a:schemeClr val="accent2"/>
                  </a:solidFill>
                  <a:latin typeface="Cambria Math" panose="02040503050406030204" pitchFamily="18" charset="0"/>
                </a:rPr>
                <a:t> )</a:t>
              </a:r>
              <a:r>
                <a:rPr lang="en-US" dirty="0"/>
                <a:t> is given for taking action in said state</a:t>
              </a:r>
              <a:endParaRPr lang="en-GB" dirty="0"/>
            </a:p>
          </dgm:t>
        </dgm:pt>
      </mc:Fallback>
    </mc:AlternateContent>
    <dgm:pt modelId="{7310B55B-9B73-478C-8BE7-0EE5D573D59F}" type="parTrans" cxnId="{64672670-CFC9-4000-AE70-F70601FFBF09}">
      <dgm:prSet/>
      <dgm:spPr/>
      <dgm:t>
        <a:bodyPr/>
        <a:lstStyle/>
        <a:p>
          <a:endParaRPr lang="en-GB"/>
        </a:p>
      </dgm:t>
    </dgm:pt>
    <dgm:pt modelId="{FC06F86A-4738-4347-AAA2-E6152D65EB3D}" type="sibTrans" cxnId="{64672670-CFC9-4000-AE70-F70601FFBF09}">
      <dgm:prSet/>
      <dgm:spPr/>
      <dgm:t>
        <a:bodyPr/>
        <a:lstStyle/>
        <a:p>
          <a:endParaRPr lang="en-GB"/>
        </a:p>
      </dgm:t>
    </dgm:pt>
    <mc:AlternateContent xmlns:mc="http://schemas.openxmlformats.org/markup-compatibility/2006" xmlns:a14="http://schemas.microsoft.com/office/drawing/2010/main">
      <mc:Choice Requires="a14">
        <dgm:pt modelId="{746681FA-2915-4564-97FE-075A719B27D3}">
          <dgm:prSet phldrT="[Text]"/>
          <dgm:spPr/>
          <dgm:t>
            <a:bodyPr/>
            <a:lstStyle/>
            <a:p>
              <a:r>
                <a:rPr lang="en-US" dirty="0"/>
                <a:t>Environment changes and a new state </a:t>
              </a:r>
              <a14:m>
                <m:oMath xmlns:m="http://schemas.openxmlformats.org/officeDocument/2006/math">
                  <m:sSub>
                    <m:sSubPr>
                      <m:ctrlPr>
                        <a:rPr lang="en-US" b="1" i="1" smtClean="0">
                          <a:solidFill>
                            <a:srgbClr val="0070C0"/>
                          </a:solidFill>
                          <a:latin typeface="Cambria Math" panose="02040503050406030204" pitchFamily="18" charset="0"/>
                        </a:rPr>
                      </m:ctrlPr>
                    </m:sSubPr>
                    <m:e>
                      <m:r>
                        <a:rPr lang="en-US" b="1" i="1" smtClean="0">
                          <a:solidFill>
                            <a:srgbClr val="0070C0"/>
                          </a:solidFill>
                          <a:latin typeface="Cambria Math" panose="02040503050406030204" pitchFamily="18" charset="0"/>
                        </a:rPr>
                        <m:t>𝒔</m:t>
                      </m:r>
                    </m:e>
                    <m:sub>
                      <m:r>
                        <a:rPr lang="en-US" b="1" i="1" smtClean="0">
                          <a:solidFill>
                            <a:srgbClr val="0070C0"/>
                          </a:solidFill>
                          <a:latin typeface="Cambria Math" panose="02040503050406030204" pitchFamily="18" charset="0"/>
                        </a:rPr>
                        <m:t>𝒕</m:t>
                      </m:r>
                      <m:r>
                        <a:rPr lang="en-US" b="1" i="1" smtClean="0">
                          <a:solidFill>
                            <a:srgbClr val="0070C0"/>
                          </a:solidFill>
                          <a:latin typeface="Cambria Math" panose="02040503050406030204" pitchFamily="18" charset="0"/>
                        </a:rPr>
                        <m:t>+</m:t>
                      </m:r>
                      <m:r>
                        <a:rPr lang="en-US" b="1" i="1" smtClean="0">
                          <a:solidFill>
                            <a:srgbClr val="0070C0"/>
                          </a:solidFill>
                          <a:latin typeface="Cambria Math" panose="02040503050406030204" pitchFamily="18" charset="0"/>
                        </a:rPr>
                        <m:t>𝟏</m:t>
                      </m:r>
                    </m:sub>
                  </m:sSub>
                </m:oMath>
              </a14:m>
              <a:r>
                <a:rPr lang="en-US" b="1" dirty="0">
                  <a:solidFill>
                    <a:srgbClr val="0070C0"/>
                  </a:solidFill>
                </a:rPr>
                <a:t> </a:t>
              </a:r>
              <a:r>
                <a:rPr lang="en-US" dirty="0"/>
                <a:t>is produced</a:t>
              </a:r>
              <a:endParaRPr lang="en-GB" dirty="0"/>
            </a:p>
          </dgm:t>
        </dgm:pt>
      </mc:Choice>
      <mc:Fallback xmlns="">
        <dgm:pt modelId="{746681FA-2915-4564-97FE-075A719B27D3}">
          <dgm:prSet phldrT="[Text]"/>
          <dgm:spPr/>
          <dgm:t>
            <a:bodyPr/>
            <a:lstStyle/>
            <a:p>
              <a:r>
                <a:rPr lang="en-US" dirty="0"/>
                <a:t>Environment changes and a new state </a:t>
              </a:r>
              <a:r>
                <a:rPr lang="en-US" b="1" i="0">
                  <a:solidFill>
                    <a:srgbClr val="0070C0"/>
                  </a:solidFill>
                  <a:latin typeface="Cambria Math" panose="02040503050406030204" pitchFamily="18" charset="0"/>
                </a:rPr>
                <a:t>𝒔_(𝒕+𝟏)</a:t>
              </a:r>
              <a:r>
                <a:rPr lang="en-US" b="1" dirty="0">
                  <a:solidFill>
                    <a:srgbClr val="0070C0"/>
                  </a:solidFill>
                </a:rPr>
                <a:t> </a:t>
              </a:r>
              <a:r>
                <a:rPr lang="en-US" dirty="0"/>
                <a:t>is produced</a:t>
              </a:r>
              <a:endParaRPr lang="en-GB" dirty="0"/>
            </a:p>
          </dgm:t>
        </dgm:pt>
      </mc:Fallback>
    </mc:AlternateContent>
    <dgm:pt modelId="{6497715D-BE5D-4402-B702-E9337B75CA60}" type="parTrans" cxnId="{5061A3E0-376C-4213-80F2-9D5F9853C40E}">
      <dgm:prSet/>
      <dgm:spPr/>
      <dgm:t>
        <a:bodyPr/>
        <a:lstStyle/>
        <a:p>
          <a:endParaRPr lang="en-GB"/>
        </a:p>
      </dgm:t>
    </dgm:pt>
    <dgm:pt modelId="{61428CFB-E358-4AF4-9F25-617EABB1C62C}" type="sibTrans" cxnId="{5061A3E0-376C-4213-80F2-9D5F9853C40E}">
      <dgm:prSet/>
      <dgm:spPr/>
      <dgm:t>
        <a:bodyPr/>
        <a:lstStyle/>
        <a:p>
          <a:endParaRPr lang="en-GB"/>
        </a:p>
      </dgm:t>
    </dgm:pt>
    <dgm:pt modelId="{DD951B7C-60A0-4410-865B-2D6A820D1415}" type="pres">
      <dgm:prSet presAssocID="{8A5984A2-A282-4113-AE1F-E904309CD563}" presName="Name0" presStyleCnt="0">
        <dgm:presLayoutVars>
          <dgm:dir/>
          <dgm:resizeHandles val="exact"/>
        </dgm:presLayoutVars>
      </dgm:prSet>
      <dgm:spPr/>
    </dgm:pt>
    <dgm:pt modelId="{4F097CE9-6E59-4D56-8D3C-A086660B7E18}" type="pres">
      <dgm:prSet presAssocID="{8A5984A2-A282-4113-AE1F-E904309CD563}" presName="cycle" presStyleCnt="0"/>
      <dgm:spPr/>
    </dgm:pt>
    <dgm:pt modelId="{F353A769-F5BF-414A-ADE2-1BA94C423C03}" type="pres">
      <dgm:prSet presAssocID="{8130C8D5-1FED-44FD-BF07-6D997BCDD15E}" presName="nodeFirstNode" presStyleLbl="node1" presStyleIdx="0" presStyleCnt="4">
        <dgm:presLayoutVars>
          <dgm:bulletEnabled val="1"/>
        </dgm:presLayoutVars>
      </dgm:prSet>
      <dgm:spPr/>
    </dgm:pt>
    <dgm:pt modelId="{37367DFB-D9A6-49AC-B833-77A3E831022F}" type="pres">
      <dgm:prSet presAssocID="{E329B06C-0F22-418E-AE42-B7373F6201CF}" presName="sibTransFirstNode" presStyleLbl="bgShp" presStyleIdx="0" presStyleCnt="1"/>
      <dgm:spPr/>
    </dgm:pt>
    <dgm:pt modelId="{9D5B5D4E-DC31-4052-949A-AFB661440E7C}" type="pres">
      <dgm:prSet presAssocID="{0C54B352-6F81-44ED-BA8D-0455E1C9A5F3}" presName="nodeFollowingNodes" presStyleLbl="node1" presStyleIdx="1" presStyleCnt="4">
        <dgm:presLayoutVars>
          <dgm:bulletEnabled val="1"/>
        </dgm:presLayoutVars>
      </dgm:prSet>
      <dgm:spPr/>
    </dgm:pt>
    <dgm:pt modelId="{F763F8CB-3B70-4177-8300-D68A9B0317AB}" type="pres">
      <dgm:prSet presAssocID="{67B22B6C-E54E-49D6-A619-70C5FF6A6C53}" presName="nodeFollowingNodes" presStyleLbl="node1" presStyleIdx="2" presStyleCnt="4">
        <dgm:presLayoutVars>
          <dgm:bulletEnabled val="1"/>
        </dgm:presLayoutVars>
      </dgm:prSet>
      <dgm:spPr/>
    </dgm:pt>
    <dgm:pt modelId="{3E5910EA-13A8-493C-8981-3A52A2FE9CB0}" type="pres">
      <dgm:prSet presAssocID="{746681FA-2915-4564-97FE-075A719B27D3}" presName="nodeFollowingNodes" presStyleLbl="node1" presStyleIdx="3" presStyleCnt="4">
        <dgm:presLayoutVars>
          <dgm:bulletEnabled val="1"/>
        </dgm:presLayoutVars>
      </dgm:prSet>
      <dgm:spPr/>
    </dgm:pt>
  </dgm:ptLst>
  <dgm:cxnLst>
    <dgm:cxn modelId="{E6991E13-55FE-4365-9D3B-99ACCBBC7178}" srcId="{8A5984A2-A282-4113-AE1F-E904309CD563}" destId="{8130C8D5-1FED-44FD-BF07-6D997BCDD15E}" srcOrd="0" destOrd="0" parTransId="{F5A80B50-E94D-44B9-9D77-3AA2FF7F16AD}" sibTransId="{E329B06C-0F22-418E-AE42-B7373F6201CF}"/>
    <dgm:cxn modelId="{E05EA029-F0C0-4FDC-BEE4-FE824EC86788}" type="presOf" srcId="{E329B06C-0F22-418E-AE42-B7373F6201CF}" destId="{37367DFB-D9A6-49AC-B833-77A3E831022F}" srcOrd="0" destOrd="0" presId="urn:microsoft.com/office/officeart/2005/8/layout/cycle3"/>
    <dgm:cxn modelId="{A018E54A-602C-4441-83E9-41EDCE6CBAC5}" type="presOf" srcId="{8130C8D5-1FED-44FD-BF07-6D997BCDD15E}" destId="{F353A769-F5BF-414A-ADE2-1BA94C423C03}" srcOrd="0" destOrd="0" presId="urn:microsoft.com/office/officeart/2005/8/layout/cycle3"/>
    <dgm:cxn modelId="{FAC7A16C-7C5F-4149-827C-296CEEC3E19B}" type="presOf" srcId="{0C54B352-6F81-44ED-BA8D-0455E1C9A5F3}" destId="{9D5B5D4E-DC31-4052-949A-AFB661440E7C}" srcOrd="0" destOrd="0" presId="urn:microsoft.com/office/officeart/2005/8/layout/cycle3"/>
    <dgm:cxn modelId="{64672670-CFC9-4000-AE70-F70601FFBF09}" srcId="{8A5984A2-A282-4113-AE1F-E904309CD563}" destId="{67B22B6C-E54E-49D6-A619-70C5FF6A6C53}" srcOrd="2" destOrd="0" parTransId="{7310B55B-9B73-478C-8BE7-0EE5D573D59F}" sibTransId="{FC06F86A-4738-4347-AAA2-E6152D65EB3D}"/>
    <dgm:cxn modelId="{B73A4F95-C921-47D2-9609-0B3898537D4C}" type="presOf" srcId="{67B22B6C-E54E-49D6-A619-70C5FF6A6C53}" destId="{F763F8CB-3B70-4177-8300-D68A9B0317AB}" srcOrd="0" destOrd="0" presId="urn:microsoft.com/office/officeart/2005/8/layout/cycle3"/>
    <dgm:cxn modelId="{F67E2D99-5C58-45EA-90EC-586A87E1DF9F}" type="presOf" srcId="{8A5984A2-A282-4113-AE1F-E904309CD563}" destId="{DD951B7C-60A0-4410-865B-2D6A820D1415}" srcOrd="0" destOrd="0" presId="urn:microsoft.com/office/officeart/2005/8/layout/cycle3"/>
    <dgm:cxn modelId="{DFA986B5-B418-413F-A393-253B0872BFFA}" type="presOf" srcId="{746681FA-2915-4564-97FE-075A719B27D3}" destId="{3E5910EA-13A8-493C-8981-3A52A2FE9CB0}" srcOrd="0" destOrd="0" presId="urn:microsoft.com/office/officeart/2005/8/layout/cycle3"/>
    <dgm:cxn modelId="{5061A3E0-376C-4213-80F2-9D5F9853C40E}" srcId="{8A5984A2-A282-4113-AE1F-E904309CD563}" destId="{746681FA-2915-4564-97FE-075A719B27D3}" srcOrd="3" destOrd="0" parTransId="{6497715D-BE5D-4402-B702-E9337B75CA60}" sibTransId="{61428CFB-E358-4AF4-9F25-617EABB1C62C}"/>
    <dgm:cxn modelId="{C7F3B2F9-0C0F-4639-9C0F-70A5E5D55002}" srcId="{8A5984A2-A282-4113-AE1F-E904309CD563}" destId="{0C54B352-6F81-44ED-BA8D-0455E1C9A5F3}" srcOrd="1" destOrd="0" parTransId="{A452D917-83FA-48E1-B522-AA1279650524}" sibTransId="{151D1226-8E40-4C4A-9879-17752D75B0A9}"/>
    <dgm:cxn modelId="{2CC0FBF7-1A77-4998-ACC8-18896BCE5E8D}" type="presParOf" srcId="{DD951B7C-60A0-4410-865B-2D6A820D1415}" destId="{4F097CE9-6E59-4D56-8D3C-A086660B7E18}" srcOrd="0" destOrd="0" presId="urn:microsoft.com/office/officeart/2005/8/layout/cycle3"/>
    <dgm:cxn modelId="{AA0B866B-60AA-48AC-89FA-5AC4304EF125}" type="presParOf" srcId="{4F097CE9-6E59-4D56-8D3C-A086660B7E18}" destId="{F353A769-F5BF-414A-ADE2-1BA94C423C03}" srcOrd="0" destOrd="0" presId="urn:microsoft.com/office/officeart/2005/8/layout/cycle3"/>
    <dgm:cxn modelId="{5F0005DB-442D-4AAE-83C3-5004E238E069}" type="presParOf" srcId="{4F097CE9-6E59-4D56-8D3C-A086660B7E18}" destId="{37367DFB-D9A6-49AC-B833-77A3E831022F}" srcOrd="1" destOrd="0" presId="urn:microsoft.com/office/officeart/2005/8/layout/cycle3"/>
    <dgm:cxn modelId="{41172362-EF57-403D-A455-097D8C093957}" type="presParOf" srcId="{4F097CE9-6E59-4D56-8D3C-A086660B7E18}" destId="{9D5B5D4E-DC31-4052-949A-AFB661440E7C}" srcOrd="2" destOrd="0" presId="urn:microsoft.com/office/officeart/2005/8/layout/cycle3"/>
    <dgm:cxn modelId="{60C86C34-0B8B-42D2-9CCE-90EA72EF7316}" type="presParOf" srcId="{4F097CE9-6E59-4D56-8D3C-A086660B7E18}" destId="{F763F8CB-3B70-4177-8300-D68A9B0317AB}" srcOrd="3" destOrd="0" presId="urn:microsoft.com/office/officeart/2005/8/layout/cycle3"/>
    <dgm:cxn modelId="{9DD971DC-E93A-4178-90D0-01DF525E5BEA}" type="presParOf" srcId="{4F097CE9-6E59-4D56-8D3C-A086660B7E18}" destId="{3E5910EA-13A8-493C-8981-3A52A2FE9CB0}" srcOrd="4" destOrd="0" presId="urn:microsoft.com/office/officeart/2005/8/layout/cycle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A5984A2-A282-4113-AE1F-E904309CD563}" type="doc">
      <dgm:prSet loTypeId="urn:microsoft.com/office/officeart/2005/8/layout/cycle3" loCatId="cycle" qsTypeId="urn:microsoft.com/office/officeart/2005/8/quickstyle/simple1" qsCatId="simple" csTypeId="urn:microsoft.com/office/officeart/2005/8/colors/accent0_2" csCatId="mainScheme" phldr="1"/>
      <dgm:spPr/>
      <dgm:t>
        <a:bodyPr/>
        <a:lstStyle/>
        <a:p>
          <a:endParaRPr lang="en-GB"/>
        </a:p>
      </dgm:t>
    </dgm:pt>
    <dgm:pt modelId="{8130C8D5-1FED-44FD-BF07-6D997BCDD15E}">
      <dgm:prSet phldrT="[Text]"/>
      <dgm:spPr>
        <a:blipFill>
          <a:blip xmlns:r="http://schemas.openxmlformats.org/officeDocument/2006/relationships" r:embed="rId1"/>
          <a:stretch>
            <a:fillRect/>
          </a:stretch>
        </a:blipFill>
      </dgm:spPr>
      <dgm:t>
        <a:bodyPr/>
        <a:lstStyle/>
        <a:p>
          <a:r>
            <a:rPr lang="en-GB">
              <a:noFill/>
            </a:rPr>
            <a:t> </a:t>
          </a:r>
        </a:p>
      </dgm:t>
    </dgm:pt>
    <dgm:pt modelId="{F5A80B50-E94D-44B9-9D77-3AA2FF7F16AD}" type="parTrans" cxnId="{E6991E13-55FE-4365-9D3B-99ACCBBC7178}">
      <dgm:prSet/>
      <dgm:spPr/>
      <dgm:t>
        <a:bodyPr/>
        <a:lstStyle/>
        <a:p>
          <a:endParaRPr lang="en-GB"/>
        </a:p>
      </dgm:t>
    </dgm:pt>
    <dgm:pt modelId="{E329B06C-0F22-418E-AE42-B7373F6201CF}" type="sibTrans" cxnId="{E6991E13-55FE-4365-9D3B-99ACCBBC7178}">
      <dgm:prSet/>
      <dgm:spPr/>
      <dgm:t>
        <a:bodyPr/>
        <a:lstStyle/>
        <a:p>
          <a:endParaRPr lang="en-GB"/>
        </a:p>
      </dgm:t>
    </dgm:pt>
    <dgm:pt modelId="{0C54B352-6F81-44ED-BA8D-0455E1C9A5F3}">
      <dgm:prSet phldrT="[Text]"/>
      <dgm:spPr>
        <a:blipFill>
          <a:blip xmlns:r="http://schemas.openxmlformats.org/officeDocument/2006/relationships" r:embed="rId2"/>
          <a:stretch>
            <a:fillRect r="-1325"/>
          </a:stretch>
        </a:blipFill>
      </dgm:spPr>
      <dgm:t>
        <a:bodyPr/>
        <a:lstStyle/>
        <a:p>
          <a:r>
            <a:rPr lang="en-GB">
              <a:noFill/>
            </a:rPr>
            <a:t> </a:t>
          </a:r>
        </a:p>
      </dgm:t>
    </dgm:pt>
    <dgm:pt modelId="{A452D917-83FA-48E1-B522-AA1279650524}" type="parTrans" cxnId="{C7F3B2F9-0C0F-4639-9C0F-70A5E5D55002}">
      <dgm:prSet/>
      <dgm:spPr/>
      <dgm:t>
        <a:bodyPr/>
        <a:lstStyle/>
        <a:p>
          <a:endParaRPr lang="en-GB"/>
        </a:p>
      </dgm:t>
    </dgm:pt>
    <dgm:pt modelId="{151D1226-8E40-4C4A-9879-17752D75B0A9}" type="sibTrans" cxnId="{C7F3B2F9-0C0F-4639-9C0F-70A5E5D55002}">
      <dgm:prSet/>
      <dgm:spPr/>
      <dgm:t>
        <a:bodyPr/>
        <a:lstStyle/>
        <a:p>
          <a:endParaRPr lang="en-GB"/>
        </a:p>
      </dgm:t>
    </dgm:pt>
    <dgm:pt modelId="{67B22B6C-E54E-49D6-A619-70C5FF6A6C53}">
      <dgm:prSet phldrT="[Text]"/>
      <dgm:spPr>
        <a:blipFill>
          <a:blip xmlns:r="http://schemas.openxmlformats.org/officeDocument/2006/relationships" r:embed="rId3"/>
          <a:stretch>
            <a:fillRect/>
          </a:stretch>
        </a:blipFill>
      </dgm:spPr>
      <dgm:t>
        <a:bodyPr/>
        <a:lstStyle/>
        <a:p>
          <a:r>
            <a:rPr lang="en-GB">
              <a:noFill/>
            </a:rPr>
            <a:t> </a:t>
          </a:r>
        </a:p>
      </dgm:t>
    </dgm:pt>
    <dgm:pt modelId="{7310B55B-9B73-478C-8BE7-0EE5D573D59F}" type="parTrans" cxnId="{64672670-CFC9-4000-AE70-F70601FFBF09}">
      <dgm:prSet/>
      <dgm:spPr/>
      <dgm:t>
        <a:bodyPr/>
        <a:lstStyle/>
        <a:p>
          <a:endParaRPr lang="en-GB"/>
        </a:p>
      </dgm:t>
    </dgm:pt>
    <dgm:pt modelId="{FC06F86A-4738-4347-AAA2-E6152D65EB3D}" type="sibTrans" cxnId="{64672670-CFC9-4000-AE70-F70601FFBF09}">
      <dgm:prSet/>
      <dgm:spPr/>
      <dgm:t>
        <a:bodyPr/>
        <a:lstStyle/>
        <a:p>
          <a:endParaRPr lang="en-GB"/>
        </a:p>
      </dgm:t>
    </dgm:pt>
    <dgm:pt modelId="{746681FA-2915-4564-97FE-075A719B27D3}">
      <dgm:prSet phldrT="[Text]"/>
      <dgm:spPr>
        <a:blipFill>
          <a:blip xmlns:r="http://schemas.openxmlformats.org/officeDocument/2006/relationships" r:embed="rId4"/>
          <a:stretch>
            <a:fillRect l="-664" r="-2876"/>
          </a:stretch>
        </a:blipFill>
      </dgm:spPr>
      <dgm:t>
        <a:bodyPr/>
        <a:lstStyle/>
        <a:p>
          <a:r>
            <a:rPr lang="en-GB">
              <a:noFill/>
            </a:rPr>
            <a:t> </a:t>
          </a:r>
        </a:p>
      </dgm:t>
    </dgm:pt>
    <dgm:pt modelId="{6497715D-BE5D-4402-B702-E9337B75CA60}" type="parTrans" cxnId="{5061A3E0-376C-4213-80F2-9D5F9853C40E}">
      <dgm:prSet/>
      <dgm:spPr/>
      <dgm:t>
        <a:bodyPr/>
        <a:lstStyle/>
        <a:p>
          <a:endParaRPr lang="en-GB"/>
        </a:p>
      </dgm:t>
    </dgm:pt>
    <dgm:pt modelId="{61428CFB-E358-4AF4-9F25-617EABB1C62C}" type="sibTrans" cxnId="{5061A3E0-376C-4213-80F2-9D5F9853C40E}">
      <dgm:prSet/>
      <dgm:spPr/>
      <dgm:t>
        <a:bodyPr/>
        <a:lstStyle/>
        <a:p>
          <a:endParaRPr lang="en-GB"/>
        </a:p>
      </dgm:t>
    </dgm:pt>
    <dgm:pt modelId="{DD951B7C-60A0-4410-865B-2D6A820D1415}" type="pres">
      <dgm:prSet presAssocID="{8A5984A2-A282-4113-AE1F-E904309CD563}" presName="Name0" presStyleCnt="0">
        <dgm:presLayoutVars>
          <dgm:dir/>
          <dgm:resizeHandles val="exact"/>
        </dgm:presLayoutVars>
      </dgm:prSet>
      <dgm:spPr/>
    </dgm:pt>
    <dgm:pt modelId="{4F097CE9-6E59-4D56-8D3C-A086660B7E18}" type="pres">
      <dgm:prSet presAssocID="{8A5984A2-A282-4113-AE1F-E904309CD563}" presName="cycle" presStyleCnt="0"/>
      <dgm:spPr/>
    </dgm:pt>
    <dgm:pt modelId="{F353A769-F5BF-414A-ADE2-1BA94C423C03}" type="pres">
      <dgm:prSet presAssocID="{8130C8D5-1FED-44FD-BF07-6D997BCDD15E}" presName="nodeFirstNode" presStyleLbl="node1" presStyleIdx="0" presStyleCnt="4">
        <dgm:presLayoutVars>
          <dgm:bulletEnabled val="1"/>
        </dgm:presLayoutVars>
      </dgm:prSet>
      <dgm:spPr/>
    </dgm:pt>
    <dgm:pt modelId="{37367DFB-D9A6-49AC-B833-77A3E831022F}" type="pres">
      <dgm:prSet presAssocID="{E329B06C-0F22-418E-AE42-B7373F6201CF}" presName="sibTransFirstNode" presStyleLbl="bgShp" presStyleIdx="0" presStyleCnt="1"/>
      <dgm:spPr/>
    </dgm:pt>
    <dgm:pt modelId="{9D5B5D4E-DC31-4052-949A-AFB661440E7C}" type="pres">
      <dgm:prSet presAssocID="{0C54B352-6F81-44ED-BA8D-0455E1C9A5F3}" presName="nodeFollowingNodes" presStyleLbl="node1" presStyleIdx="1" presStyleCnt="4">
        <dgm:presLayoutVars>
          <dgm:bulletEnabled val="1"/>
        </dgm:presLayoutVars>
      </dgm:prSet>
      <dgm:spPr/>
    </dgm:pt>
    <dgm:pt modelId="{F763F8CB-3B70-4177-8300-D68A9B0317AB}" type="pres">
      <dgm:prSet presAssocID="{67B22B6C-E54E-49D6-A619-70C5FF6A6C53}" presName="nodeFollowingNodes" presStyleLbl="node1" presStyleIdx="2" presStyleCnt="4">
        <dgm:presLayoutVars>
          <dgm:bulletEnabled val="1"/>
        </dgm:presLayoutVars>
      </dgm:prSet>
      <dgm:spPr/>
    </dgm:pt>
    <dgm:pt modelId="{3E5910EA-13A8-493C-8981-3A52A2FE9CB0}" type="pres">
      <dgm:prSet presAssocID="{746681FA-2915-4564-97FE-075A719B27D3}" presName="nodeFollowingNodes" presStyleLbl="node1" presStyleIdx="3" presStyleCnt="4">
        <dgm:presLayoutVars>
          <dgm:bulletEnabled val="1"/>
        </dgm:presLayoutVars>
      </dgm:prSet>
      <dgm:spPr/>
    </dgm:pt>
  </dgm:ptLst>
  <dgm:cxnLst>
    <dgm:cxn modelId="{E6991E13-55FE-4365-9D3B-99ACCBBC7178}" srcId="{8A5984A2-A282-4113-AE1F-E904309CD563}" destId="{8130C8D5-1FED-44FD-BF07-6D997BCDD15E}" srcOrd="0" destOrd="0" parTransId="{F5A80B50-E94D-44B9-9D77-3AA2FF7F16AD}" sibTransId="{E329B06C-0F22-418E-AE42-B7373F6201CF}"/>
    <dgm:cxn modelId="{E05EA029-F0C0-4FDC-BEE4-FE824EC86788}" type="presOf" srcId="{E329B06C-0F22-418E-AE42-B7373F6201CF}" destId="{37367DFB-D9A6-49AC-B833-77A3E831022F}" srcOrd="0" destOrd="0" presId="urn:microsoft.com/office/officeart/2005/8/layout/cycle3"/>
    <dgm:cxn modelId="{A018E54A-602C-4441-83E9-41EDCE6CBAC5}" type="presOf" srcId="{8130C8D5-1FED-44FD-BF07-6D997BCDD15E}" destId="{F353A769-F5BF-414A-ADE2-1BA94C423C03}" srcOrd="0" destOrd="0" presId="urn:microsoft.com/office/officeart/2005/8/layout/cycle3"/>
    <dgm:cxn modelId="{FAC7A16C-7C5F-4149-827C-296CEEC3E19B}" type="presOf" srcId="{0C54B352-6F81-44ED-BA8D-0455E1C9A5F3}" destId="{9D5B5D4E-DC31-4052-949A-AFB661440E7C}" srcOrd="0" destOrd="0" presId="urn:microsoft.com/office/officeart/2005/8/layout/cycle3"/>
    <dgm:cxn modelId="{64672670-CFC9-4000-AE70-F70601FFBF09}" srcId="{8A5984A2-A282-4113-AE1F-E904309CD563}" destId="{67B22B6C-E54E-49D6-A619-70C5FF6A6C53}" srcOrd="2" destOrd="0" parTransId="{7310B55B-9B73-478C-8BE7-0EE5D573D59F}" sibTransId="{FC06F86A-4738-4347-AAA2-E6152D65EB3D}"/>
    <dgm:cxn modelId="{B73A4F95-C921-47D2-9609-0B3898537D4C}" type="presOf" srcId="{67B22B6C-E54E-49D6-A619-70C5FF6A6C53}" destId="{F763F8CB-3B70-4177-8300-D68A9B0317AB}" srcOrd="0" destOrd="0" presId="urn:microsoft.com/office/officeart/2005/8/layout/cycle3"/>
    <dgm:cxn modelId="{F67E2D99-5C58-45EA-90EC-586A87E1DF9F}" type="presOf" srcId="{8A5984A2-A282-4113-AE1F-E904309CD563}" destId="{DD951B7C-60A0-4410-865B-2D6A820D1415}" srcOrd="0" destOrd="0" presId="urn:microsoft.com/office/officeart/2005/8/layout/cycle3"/>
    <dgm:cxn modelId="{DFA986B5-B418-413F-A393-253B0872BFFA}" type="presOf" srcId="{746681FA-2915-4564-97FE-075A719B27D3}" destId="{3E5910EA-13A8-493C-8981-3A52A2FE9CB0}" srcOrd="0" destOrd="0" presId="urn:microsoft.com/office/officeart/2005/8/layout/cycle3"/>
    <dgm:cxn modelId="{5061A3E0-376C-4213-80F2-9D5F9853C40E}" srcId="{8A5984A2-A282-4113-AE1F-E904309CD563}" destId="{746681FA-2915-4564-97FE-075A719B27D3}" srcOrd="3" destOrd="0" parTransId="{6497715D-BE5D-4402-B702-E9337B75CA60}" sibTransId="{61428CFB-E358-4AF4-9F25-617EABB1C62C}"/>
    <dgm:cxn modelId="{C7F3B2F9-0C0F-4639-9C0F-70A5E5D55002}" srcId="{8A5984A2-A282-4113-AE1F-E904309CD563}" destId="{0C54B352-6F81-44ED-BA8D-0455E1C9A5F3}" srcOrd="1" destOrd="0" parTransId="{A452D917-83FA-48E1-B522-AA1279650524}" sibTransId="{151D1226-8E40-4C4A-9879-17752D75B0A9}"/>
    <dgm:cxn modelId="{2CC0FBF7-1A77-4998-ACC8-18896BCE5E8D}" type="presParOf" srcId="{DD951B7C-60A0-4410-865B-2D6A820D1415}" destId="{4F097CE9-6E59-4D56-8D3C-A086660B7E18}" srcOrd="0" destOrd="0" presId="urn:microsoft.com/office/officeart/2005/8/layout/cycle3"/>
    <dgm:cxn modelId="{AA0B866B-60AA-48AC-89FA-5AC4304EF125}" type="presParOf" srcId="{4F097CE9-6E59-4D56-8D3C-A086660B7E18}" destId="{F353A769-F5BF-414A-ADE2-1BA94C423C03}" srcOrd="0" destOrd="0" presId="urn:microsoft.com/office/officeart/2005/8/layout/cycle3"/>
    <dgm:cxn modelId="{5F0005DB-442D-4AAE-83C3-5004E238E069}" type="presParOf" srcId="{4F097CE9-6E59-4D56-8D3C-A086660B7E18}" destId="{37367DFB-D9A6-49AC-B833-77A3E831022F}" srcOrd="1" destOrd="0" presId="urn:microsoft.com/office/officeart/2005/8/layout/cycle3"/>
    <dgm:cxn modelId="{41172362-EF57-403D-A455-097D8C093957}" type="presParOf" srcId="{4F097CE9-6E59-4D56-8D3C-A086660B7E18}" destId="{9D5B5D4E-DC31-4052-949A-AFB661440E7C}" srcOrd="2" destOrd="0" presId="urn:microsoft.com/office/officeart/2005/8/layout/cycle3"/>
    <dgm:cxn modelId="{60C86C34-0B8B-42D2-9CCE-90EA72EF7316}" type="presParOf" srcId="{4F097CE9-6E59-4D56-8D3C-A086660B7E18}" destId="{F763F8CB-3B70-4177-8300-D68A9B0317AB}" srcOrd="3" destOrd="0" presId="urn:microsoft.com/office/officeart/2005/8/layout/cycle3"/>
    <dgm:cxn modelId="{9DD971DC-E93A-4178-90D0-01DF525E5BEA}" type="presParOf" srcId="{4F097CE9-6E59-4D56-8D3C-A086660B7E18}" destId="{3E5910EA-13A8-493C-8981-3A52A2FE9CB0}" srcOrd="4" destOrd="0" presId="urn:microsoft.com/office/officeart/2005/8/layout/cycle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367DFB-D9A6-49AC-B833-77A3E831022F}">
      <dsp:nvSpPr>
        <dsp:cNvPr id="0" name=""/>
        <dsp:cNvSpPr/>
      </dsp:nvSpPr>
      <dsp:spPr>
        <a:xfrm>
          <a:off x="764685" y="11187"/>
          <a:ext cx="4326303" cy="4326303"/>
        </a:xfrm>
        <a:prstGeom prst="circularArrow">
          <a:avLst>
            <a:gd name="adj1" fmla="val 4668"/>
            <a:gd name="adj2" fmla="val 272909"/>
            <a:gd name="adj3" fmla="val 13010994"/>
            <a:gd name="adj4" fmla="val 17909612"/>
            <a:gd name="adj5" fmla="val 4847"/>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353A769-F5BF-414A-ADE2-1BA94C423C03}">
      <dsp:nvSpPr>
        <dsp:cNvPr id="0" name=""/>
        <dsp:cNvSpPr/>
      </dsp:nvSpPr>
      <dsp:spPr>
        <a:xfrm>
          <a:off x="1553984" y="93268"/>
          <a:ext cx="2747706" cy="1373853"/>
        </a:xfrm>
        <a:prstGeom prst="round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State </a:t>
          </a:r>
          <a14:m xmlns:a14="http://schemas.microsoft.com/office/drawing/2010/main">
            <m:oMath xmlns:m="http://schemas.openxmlformats.org/officeDocument/2006/math">
              <m:sSub>
                <m:sSubPr>
                  <m:ctrlPr>
                    <a:rPr lang="en-US" sz="2200" b="1" i="1" kern="1200" smtClean="0">
                      <a:solidFill>
                        <a:srgbClr val="0070C0"/>
                      </a:solidFill>
                      <a:latin typeface="Cambria Math" panose="02040503050406030204" pitchFamily="18" charset="0"/>
                    </a:rPr>
                  </m:ctrlPr>
                </m:sSubPr>
                <m:e>
                  <m:r>
                    <a:rPr lang="en-US" sz="2200" b="1" i="1" kern="1200" smtClean="0">
                      <a:solidFill>
                        <a:srgbClr val="0070C0"/>
                      </a:solidFill>
                      <a:latin typeface="Cambria Math" panose="02040503050406030204" pitchFamily="18" charset="0"/>
                    </a:rPr>
                    <m:t>𝒔</m:t>
                  </m:r>
                </m:e>
                <m:sub>
                  <m:r>
                    <a:rPr lang="en-US" sz="2200" b="1" i="1" kern="1200" smtClean="0">
                      <a:solidFill>
                        <a:srgbClr val="0070C0"/>
                      </a:solidFill>
                      <a:latin typeface="Cambria Math" panose="02040503050406030204" pitchFamily="18" charset="0"/>
                    </a:rPr>
                    <m:t>𝒕</m:t>
                  </m:r>
                </m:sub>
              </m:sSub>
            </m:oMath>
          </a14:m>
          <a:endParaRPr lang="en-GB" sz="2200" kern="1200" dirty="0"/>
        </a:p>
      </dsp:txBody>
      <dsp:txXfrm>
        <a:off x="1621050" y="160334"/>
        <a:ext cx="2613574" cy="1239721"/>
      </dsp:txXfrm>
    </dsp:sp>
    <dsp:sp modelId="{9D5B5D4E-DC31-4052-949A-AFB661440E7C}">
      <dsp:nvSpPr>
        <dsp:cNvPr id="0" name=""/>
        <dsp:cNvSpPr/>
      </dsp:nvSpPr>
      <dsp:spPr>
        <a:xfrm>
          <a:off x="3107414" y="1646698"/>
          <a:ext cx="2747706" cy="1373853"/>
        </a:xfrm>
        <a:prstGeom prst="round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Take action based on state </a:t>
          </a:r>
          <a14:m xmlns:a14="http://schemas.microsoft.com/office/drawing/2010/main">
            <m:oMath xmlns:m="http://schemas.openxmlformats.org/officeDocument/2006/math">
              <m:sSub>
                <m:sSubPr>
                  <m:ctrlPr>
                    <a:rPr lang="en-US" sz="2200" b="1" i="1" kern="1200" dirty="0" smtClean="0">
                      <a:solidFill>
                        <a:srgbClr val="7030A0"/>
                      </a:solidFill>
                      <a:latin typeface="Cambria Math" panose="02040503050406030204" pitchFamily="18" charset="0"/>
                    </a:rPr>
                  </m:ctrlPr>
                </m:sSubPr>
                <m:e>
                  <m:r>
                    <a:rPr lang="en-US" sz="2200" b="1" i="1" kern="1200" dirty="0" smtClean="0">
                      <a:solidFill>
                        <a:srgbClr val="7030A0"/>
                      </a:solidFill>
                      <a:latin typeface="Cambria Math" panose="02040503050406030204" pitchFamily="18" charset="0"/>
                    </a:rPr>
                    <m:t>𝒂</m:t>
                  </m:r>
                </m:e>
                <m:sub>
                  <m:r>
                    <a:rPr lang="en-US" sz="2200" b="1" i="1" kern="1200" dirty="0" smtClean="0">
                      <a:solidFill>
                        <a:srgbClr val="7030A0"/>
                      </a:solidFill>
                      <a:latin typeface="Cambria Math" panose="02040503050406030204" pitchFamily="18" charset="0"/>
                    </a:rPr>
                    <m:t>𝒕</m:t>
                  </m:r>
                </m:sub>
              </m:sSub>
            </m:oMath>
          </a14:m>
          <a:endParaRPr lang="en-GB" sz="2200" kern="1200" dirty="0"/>
        </a:p>
      </dsp:txBody>
      <dsp:txXfrm>
        <a:off x="3174480" y="1713764"/>
        <a:ext cx="2613574" cy="1239721"/>
      </dsp:txXfrm>
    </dsp:sp>
    <dsp:sp modelId="{F763F8CB-3B70-4177-8300-D68A9B0317AB}">
      <dsp:nvSpPr>
        <dsp:cNvPr id="0" name=""/>
        <dsp:cNvSpPr/>
      </dsp:nvSpPr>
      <dsp:spPr>
        <a:xfrm>
          <a:off x="1553984" y="3200129"/>
          <a:ext cx="2747706" cy="1373853"/>
        </a:xfrm>
        <a:prstGeom prst="round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Reward </a:t>
          </a:r>
          <a14:m xmlns:a14="http://schemas.microsoft.com/office/drawing/2010/main">
            <m:oMath xmlns:m="http://schemas.openxmlformats.org/officeDocument/2006/math">
              <m:sSub>
                <m:sSubPr>
                  <m:ctrlPr>
                    <a:rPr lang="en-US" sz="2200" b="1" i="1" kern="1200" dirty="0" smtClean="0">
                      <a:solidFill>
                        <a:schemeClr val="accent2"/>
                      </a:solidFill>
                      <a:latin typeface="Cambria Math" panose="02040503050406030204" pitchFamily="18" charset="0"/>
                    </a:rPr>
                  </m:ctrlPr>
                </m:sSubPr>
                <m:e>
                  <m:r>
                    <a:rPr lang="en-US" sz="2200" b="1" i="1" kern="1200" dirty="0" smtClean="0">
                      <a:solidFill>
                        <a:schemeClr val="accent2"/>
                      </a:solidFill>
                      <a:latin typeface="Cambria Math" panose="02040503050406030204" pitchFamily="18" charset="0"/>
                    </a:rPr>
                    <m:t>𝑹</m:t>
                  </m:r>
                </m:e>
                <m:sub>
                  <m:r>
                    <a:rPr lang="en-US" sz="2200" b="1" i="1" kern="1200" dirty="0" smtClean="0">
                      <a:solidFill>
                        <a:schemeClr val="accent2"/>
                      </a:solidFill>
                      <a:latin typeface="Cambria Math" panose="02040503050406030204" pitchFamily="18" charset="0"/>
                    </a:rPr>
                    <m:t>𝒕</m:t>
                  </m:r>
                </m:sub>
              </m:sSub>
              <m:d>
                <m:dPr>
                  <m:ctrlPr>
                    <a:rPr lang="en-US" sz="2200" b="1" i="1" kern="1200" dirty="0" smtClean="0">
                      <a:solidFill>
                        <a:schemeClr val="accent2"/>
                      </a:solidFill>
                      <a:latin typeface="Cambria Math" panose="02040503050406030204" pitchFamily="18" charset="0"/>
                    </a:rPr>
                  </m:ctrlPr>
                </m:dPr>
                <m:e>
                  <m:sSub>
                    <m:sSubPr>
                      <m:ctrlPr>
                        <a:rPr lang="en-US" sz="2200" b="1" i="1" kern="1200" dirty="0" smtClean="0">
                          <a:solidFill>
                            <a:srgbClr val="7030A0"/>
                          </a:solidFill>
                          <a:latin typeface="Cambria Math" panose="02040503050406030204" pitchFamily="18" charset="0"/>
                        </a:rPr>
                      </m:ctrlPr>
                    </m:sSubPr>
                    <m:e>
                      <m:r>
                        <a:rPr lang="en-US" sz="2200" b="1" i="1" kern="1200" dirty="0" smtClean="0">
                          <a:solidFill>
                            <a:srgbClr val="7030A0"/>
                          </a:solidFill>
                          <a:latin typeface="Cambria Math" panose="02040503050406030204" pitchFamily="18" charset="0"/>
                        </a:rPr>
                        <m:t>𝒂</m:t>
                      </m:r>
                    </m:e>
                    <m:sub>
                      <m:r>
                        <a:rPr lang="en-US" sz="2200" b="1" i="1" kern="1200" dirty="0" smtClean="0">
                          <a:solidFill>
                            <a:srgbClr val="7030A0"/>
                          </a:solidFill>
                          <a:latin typeface="Cambria Math" panose="02040503050406030204" pitchFamily="18" charset="0"/>
                        </a:rPr>
                        <m:t>𝒕</m:t>
                      </m:r>
                    </m:sub>
                  </m:sSub>
                  <m:r>
                    <a:rPr lang="en-US" sz="2200" b="1" i="1" kern="1200" dirty="0" smtClean="0">
                      <a:solidFill>
                        <a:schemeClr val="accent2"/>
                      </a:solidFill>
                      <a:latin typeface="Cambria Math" panose="02040503050406030204" pitchFamily="18" charset="0"/>
                    </a:rPr>
                    <m:t>, </m:t>
                  </m:r>
                  <m:sSub>
                    <m:sSubPr>
                      <m:ctrlPr>
                        <a:rPr lang="en-US" sz="2200" b="1" i="1" kern="1200" dirty="0" smtClean="0">
                          <a:solidFill>
                            <a:srgbClr val="0070C0"/>
                          </a:solidFill>
                          <a:latin typeface="Cambria Math" panose="02040503050406030204" pitchFamily="18" charset="0"/>
                        </a:rPr>
                      </m:ctrlPr>
                    </m:sSubPr>
                    <m:e>
                      <m:r>
                        <a:rPr lang="en-US" sz="2200" b="1" i="1" kern="1200" dirty="0" smtClean="0">
                          <a:solidFill>
                            <a:srgbClr val="0070C0"/>
                          </a:solidFill>
                          <a:latin typeface="Cambria Math" panose="02040503050406030204" pitchFamily="18" charset="0"/>
                        </a:rPr>
                        <m:t>𝒔</m:t>
                      </m:r>
                    </m:e>
                    <m:sub>
                      <m:r>
                        <a:rPr lang="en-US" sz="2200" b="1" i="1" kern="1200" dirty="0" smtClean="0">
                          <a:solidFill>
                            <a:srgbClr val="0070C0"/>
                          </a:solidFill>
                          <a:latin typeface="Cambria Math" panose="02040503050406030204" pitchFamily="18" charset="0"/>
                        </a:rPr>
                        <m:t>𝒕</m:t>
                      </m:r>
                    </m:sub>
                  </m:sSub>
                </m:e>
              </m:d>
            </m:oMath>
          </a14:m>
          <a:r>
            <a:rPr lang="en-US" sz="2200" kern="1200" dirty="0"/>
            <a:t> is given for taking action in said state</a:t>
          </a:r>
          <a:endParaRPr lang="en-GB" sz="2200" kern="1200" dirty="0"/>
        </a:p>
      </dsp:txBody>
      <dsp:txXfrm>
        <a:off x="1621050" y="3267195"/>
        <a:ext cx="2613574" cy="1239721"/>
      </dsp:txXfrm>
    </dsp:sp>
    <dsp:sp modelId="{3E5910EA-13A8-493C-8981-3A52A2FE9CB0}">
      <dsp:nvSpPr>
        <dsp:cNvPr id="0" name=""/>
        <dsp:cNvSpPr/>
      </dsp:nvSpPr>
      <dsp:spPr>
        <a:xfrm>
          <a:off x="553" y="1646698"/>
          <a:ext cx="2747706" cy="1373853"/>
        </a:xfrm>
        <a:prstGeom prst="round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Environment changes and a new state </a:t>
          </a:r>
          <a14:m xmlns:a14="http://schemas.microsoft.com/office/drawing/2010/main">
            <m:oMath xmlns:m="http://schemas.openxmlformats.org/officeDocument/2006/math">
              <m:sSub>
                <m:sSubPr>
                  <m:ctrlPr>
                    <a:rPr lang="en-US" sz="2200" b="1" i="1" kern="1200" smtClean="0">
                      <a:solidFill>
                        <a:srgbClr val="0070C0"/>
                      </a:solidFill>
                      <a:latin typeface="Cambria Math" panose="02040503050406030204" pitchFamily="18" charset="0"/>
                    </a:rPr>
                  </m:ctrlPr>
                </m:sSubPr>
                <m:e>
                  <m:r>
                    <a:rPr lang="en-US" sz="2200" b="1" i="1" kern="1200" smtClean="0">
                      <a:solidFill>
                        <a:srgbClr val="0070C0"/>
                      </a:solidFill>
                      <a:latin typeface="Cambria Math" panose="02040503050406030204" pitchFamily="18" charset="0"/>
                    </a:rPr>
                    <m:t>𝒔</m:t>
                  </m:r>
                </m:e>
                <m:sub>
                  <m:r>
                    <a:rPr lang="en-US" sz="2200" b="1" i="1" kern="1200" smtClean="0">
                      <a:solidFill>
                        <a:srgbClr val="0070C0"/>
                      </a:solidFill>
                      <a:latin typeface="Cambria Math" panose="02040503050406030204" pitchFamily="18" charset="0"/>
                    </a:rPr>
                    <m:t>𝒕</m:t>
                  </m:r>
                  <m:r>
                    <a:rPr lang="en-US" sz="2200" b="1" i="1" kern="1200" smtClean="0">
                      <a:solidFill>
                        <a:srgbClr val="0070C0"/>
                      </a:solidFill>
                      <a:latin typeface="Cambria Math" panose="02040503050406030204" pitchFamily="18" charset="0"/>
                    </a:rPr>
                    <m:t>+</m:t>
                  </m:r>
                  <m:r>
                    <a:rPr lang="en-US" sz="2200" b="1" i="1" kern="1200" smtClean="0">
                      <a:solidFill>
                        <a:srgbClr val="0070C0"/>
                      </a:solidFill>
                      <a:latin typeface="Cambria Math" panose="02040503050406030204" pitchFamily="18" charset="0"/>
                    </a:rPr>
                    <m:t>𝟏</m:t>
                  </m:r>
                </m:sub>
              </m:sSub>
            </m:oMath>
          </a14:m>
          <a:r>
            <a:rPr lang="en-US" sz="2200" b="1" kern="1200" dirty="0">
              <a:solidFill>
                <a:srgbClr val="0070C0"/>
              </a:solidFill>
            </a:rPr>
            <a:t> </a:t>
          </a:r>
          <a:r>
            <a:rPr lang="en-US" sz="2200" kern="1200" dirty="0"/>
            <a:t>is produced</a:t>
          </a:r>
          <a:endParaRPr lang="en-GB" sz="2200" kern="1200" dirty="0"/>
        </a:p>
      </dsp:txBody>
      <dsp:txXfrm>
        <a:off x="67619" y="1713764"/>
        <a:ext cx="2613574" cy="1239721"/>
      </dsp:txXfrm>
    </dsp:sp>
  </dsp:spTree>
</dsp:drawing>
</file>

<file path=ppt/diagrams/layout1.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10.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478373-EB31-4867-8CF0-FA31364748A5}" type="datetimeFigureOut">
              <a:rPr lang="en-GB" smtClean="0"/>
              <a:t>07/09/2023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14DF365-F842-4E76-AC24-5BC5382A0823}" type="slidenum">
              <a:rPr lang="en-GB" smtClean="0"/>
              <a:t>‹#›</a:t>
            </a:fld>
            <a:endParaRPr lang="en-GB"/>
          </a:p>
        </p:txBody>
      </p:sp>
    </p:spTree>
    <p:extLst>
      <p:ext uri="{BB962C8B-B14F-4D97-AF65-F5344CB8AC3E}">
        <p14:creationId xmlns:p14="http://schemas.microsoft.com/office/powerpoint/2010/main" val="41828126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E4AD2-5DFB-40B9-9046-538F457C2D4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9189AB4D-C9BD-4804-BAD4-30ABC21BBF4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DFC16BA0-299B-403D-BF6F-22CAD5861D93}"/>
              </a:ext>
            </a:extLst>
          </p:cNvPr>
          <p:cNvSpPr>
            <a:spLocks noGrp="1"/>
          </p:cNvSpPr>
          <p:nvPr>
            <p:ph type="dt" sz="half" idx="10"/>
          </p:nvPr>
        </p:nvSpPr>
        <p:spPr/>
        <p:txBody>
          <a:bodyPr/>
          <a:lstStyle/>
          <a:p>
            <a:fld id="{E85DF616-B21E-4EF6-A6A5-95E2FB3EB1A1}" type="datetimeFigureOut">
              <a:rPr lang="en-GB" smtClean="0"/>
              <a:t>07/09/2023</a:t>
            </a:fld>
            <a:endParaRPr lang="en-GB"/>
          </a:p>
        </p:txBody>
      </p:sp>
      <p:sp>
        <p:nvSpPr>
          <p:cNvPr id="5" name="Footer Placeholder 4">
            <a:extLst>
              <a:ext uri="{FF2B5EF4-FFF2-40B4-BE49-F238E27FC236}">
                <a16:creationId xmlns:a16="http://schemas.microsoft.com/office/drawing/2014/main" id="{5492CE3F-0F08-4DF3-A557-685AC26F718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FDB7FD2-E7A4-40C9-9DA4-170335047761}"/>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9766071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B0483-1596-4673-8A29-254D3DC88A58}"/>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F78DE429-CA08-4265-9A4D-51FDC7FA54E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EE484A7-7EB0-4711-BB58-4DD3DBAC7D8E}"/>
              </a:ext>
            </a:extLst>
          </p:cNvPr>
          <p:cNvSpPr>
            <a:spLocks noGrp="1"/>
          </p:cNvSpPr>
          <p:nvPr>
            <p:ph type="dt" sz="half" idx="10"/>
          </p:nvPr>
        </p:nvSpPr>
        <p:spPr/>
        <p:txBody>
          <a:bodyPr/>
          <a:lstStyle/>
          <a:p>
            <a:fld id="{E85DF616-B21E-4EF6-A6A5-95E2FB3EB1A1}" type="datetimeFigureOut">
              <a:rPr lang="en-GB" smtClean="0"/>
              <a:t>07/09/2023</a:t>
            </a:fld>
            <a:endParaRPr lang="en-GB"/>
          </a:p>
        </p:txBody>
      </p:sp>
      <p:sp>
        <p:nvSpPr>
          <p:cNvPr id="5" name="Footer Placeholder 4">
            <a:extLst>
              <a:ext uri="{FF2B5EF4-FFF2-40B4-BE49-F238E27FC236}">
                <a16:creationId xmlns:a16="http://schemas.microsoft.com/office/drawing/2014/main" id="{E2541F78-0B35-41BE-A0A9-4586BE477DA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5D6E482-F592-48F9-83BC-62EB3DB573C7}"/>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36159465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5361B4E-3627-4AD6-AD20-F32FAFBDA41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0048BF35-5935-4E82-A1F8-08337A4DA33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FFBD791-DE7C-49E1-A341-84D81473B5FD}"/>
              </a:ext>
            </a:extLst>
          </p:cNvPr>
          <p:cNvSpPr>
            <a:spLocks noGrp="1"/>
          </p:cNvSpPr>
          <p:nvPr>
            <p:ph type="dt" sz="half" idx="10"/>
          </p:nvPr>
        </p:nvSpPr>
        <p:spPr/>
        <p:txBody>
          <a:bodyPr/>
          <a:lstStyle/>
          <a:p>
            <a:fld id="{E85DF616-B21E-4EF6-A6A5-95E2FB3EB1A1}" type="datetimeFigureOut">
              <a:rPr lang="en-GB" smtClean="0"/>
              <a:t>07/09/2023</a:t>
            </a:fld>
            <a:endParaRPr lang="en-GB"/>
          </a:p>
        </p:txBody>
      </p:sp>
      <p:sp>
        <p:nvSpPr>
          <p:cNvPr id="5" name="Footer Placeholder 4">
            <a:extLst>
              <a:ext uri="{FF2B5EF4-FFF2-40B4-BE49-F238E27FC236}">
                <a16:creationId xmlns:a16="http://schemas.microsoft.com/office/drawing/2014/main" id="{69FD9CCE-A99B-4CBA-91FF-4D46A3F5C0E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63CAD09-2925-4932-B93A-FF27DE64CA89}"/>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22005979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C9B31A-FA50-4DA2-9315-474283DEB0F0}"/>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B9F3FCD2-8B77-4AF4-8080-624AD9E7F85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311587F-CECC-48E1-9033-F49992081389}"/>
              </a:ext>
            </a:extLst>
          </p:cNvPr>
          <p:cNvSpPr>
            <a:spLocks noGrp="1"/>
          </p:cNvSpPr>
          <p:nvPr>
            <p:ph type="dt" sz="half" idx="10"/>
          </p:nvPr>
        </p:nvSpPr>
        <p:spPr/>
        <p:txBody>
          <a:bodyPr/>
          <a:lstStyle/>
          <a:p>
            <a:fld id="{E85DF616-B21E-4EF6-A6A5-95E2FB3EB1A1}" type="datetimeFigureOut">
              <a:rPr lang="en-GB" smtClean="0"/>
              <a:t>07/09/2023</a:t>
            </a:fld>
            <a:endParaRPr lang="en-GB"/>
          </a:p>
        </p:txBody>
      </p:sp>
      <p:sp>
        <p:nvSpPr>
          <p:cNvPr id="5" name="Footer Placeholder 4">
            <a:extLst>
              <a:ext uri="{FF2B5EF4-FFF2-40B4-BE49-F238E27FC236}">
                <a16:creationId xmlns:a16="http://schemas.microsoft.com/office/drawing/2014/main" id="{5ADBEDBB-8F3E-4349-BF02-8BA4BFA4A1B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2049832-CE42-4D03-89CE-BF86C2288335}"/>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8170410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B741B7-69A0-4F98-A4F1-934086E8E6D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76C4F2BF-824A-433E-A1B8-AA04DCB3EA9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0003A02-257B-42F0-BF28-1777F5C487A2}"/>
              </a:ext>
            </a:extLst>
          </p:cNvPr>
          <p:cNvSpPr>
            <a:spLocks noGrp="1"/>
          </p:cNvSpPr>
          <p:nvPr>
            <p:ph type="dt" sz="half" idx="10"/>
          </p:nvPr>
        </p:nvSpPr>
        <p:spPr/>
        <p:txBody>
          <a:bodyPr/>
          <a:lstStyle/>
          <a:p>
            <a:fld id="{E85DF616-B21E-4EF6-A6A5-95E2FB3EB1A1}" type="datetimeFigureOut">
              <a:rPr lang="en-GB" smtClean="0"/>
              <a:t>07/09/2023</a:t>
            </a:fld>
            <a:endParaRPr lang="en-GB"/>
          </a:p>
        </p:txBody>
      </p:sp>
      <p:sp>
        <p:nvSpPr>
          <p:cNvPr id="5" name="Footer Placeholder 4">
            <a:extLst>
              <a:ext uri="{FF2B5EF4-FFF2-40B4-BE49-F238E27FC236}">
                <a16:creationId xmlns:a16="http://schemas.microsoft.com/office/drawing/2014/main" id="{191A73EA-09DC-41D8-B62F-461F73837CD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150A76A-6E9C-414F-B980-FF95D8BC4032}"/>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40818408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7D12A8-E7BA-4E8E-9357-A40BF427BFE1}"/>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23FB368D-1AC8-401B-8D15-AB5F2DF52BE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22B54FE0-C058-43CC-8FAE-A8FF7FC43F8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6A6EDAEE-3329-419E-908B-25F1A6C11B64}"/>
              </a:ext>
            </a:extLst>
          </p:cNvPr>
          <p:cNvSpPr>
            <a:spLocks noGrp="1"/>
          </p:cNvSpPr>
          <p:nvPr>
            <p:ph type="dt" sz="half" idx="10"/>
          </p:nvPr>
        </p:nvSpPr>
        <p:spPr/>
        <p:txBody>
          <a:bodyPr/>
          <a:lstStyle/>
          <a:p>
            <a:fld id="{E85DF616-B21E-4EF6-A6A5-95E2FB3EB1A1}" type="datetimeFigureOut">
              <a:rPr lang="en-GB" smtClean="0"/>
              <a:t>07/09/2023</a:t>
            </a:fld>
            <a:endParaRPr lang="en-GB"/>
          </a:p>
        </p:txBody>
      </p:sp>
      <p:sp>
        <p:nvSpPr>
          <p:cNvPr id="6" name="Footer Placeholder 5">
            <a:extLst>
              <a:ext uri="{FF2B5EF4-FFF2-40B4-BE49-F238E27FC236}">
                <a16:creationId xmlns:a16="http://schemas.microsoft.com/office/drawing/2014/main" id="{DFBF37E1-EFD9-4926-903C-A8F3F36F6D66}"/>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31BFE49-D09A-40E3-8D45-D54CF1403B5D}"/>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9217814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06ACB-47EB-4233-8485-0DBCD4792BCA}"/>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4A51BCCC-D7D1-44A6-85A4-5F35671D803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F24D018-9C08-4325-8DE0-27765125B3D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1B054B92-6EF5-4DC3-8819-3BB914D088E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29DEE04-4503-4C98-A54E-5B4414DE449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8E682F25-2B9E-401E-842E-29906523234B}"/>
              </a:ext>
            </a:extLst>
          </p:cNvPr>
          <p:cNvSpPr>
            <a:spLocks noGrp="1"/>
          </p:cNvSpPr>
          <p:nvPr>
            <p:ph type="dt" sz="half" idx="10"/>
          </p:nvPr>
        </p:nvSpPr>
        <p:spPr/>
        <p:txBody>
          <a:bodyPr/>
          <a:lstStyle/>
          <a:p>
            <a:fld id="{E85DF616-B21E-4EF6-A6A5-95E2FB3EB1A1}" type="datetimeFigureOut">
              <a:rPr lang="en-GB" smtClean="0"/>
              <a:t>07/09/2023</a:t>
            </a:fld>
            <a:endParaRPr lang="en-GB"/>
          </a:p>
        </p:txBody>
      </p:sp>
      <p:sp>
        <p:nvSpPr>
          <p:cNvPr id="8" name="Footer Placeholder 7">
            <a:extLst>
              <a:ext uri="{FF2B5EF4-FFF2-40B4-BE49-F238E27FC236}">
                <a16:creationId xmlns:a16="http://schemas.microsoft.com/office/drawing/2014/main" id="{E7C4412F-03BB-4180-96FC-5FFE79C5FE4C}"/>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F3D4B694-771E-4D77-A094-AE6844AC4BE9}"/>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23577633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84B0B5-CEFD-42FE-80F6-946D187926B0}"/>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62338384-0D5D-4181-9005-8843908CF6AD}"/>
              </a:ext>
            </a:extLst>
          </p:cNvPr>
          <p:cNvSpPr>
            <a:spLocks noGrp="1"/>
          </p:cNvSpPr>
          <p:nvPr>
            <p:ph type="dt" sz="half" idx="10"/>
          </p:nvPr>
        </p:nvSpPr>
        <p:spPr/>
        <p:txBody>
          <a:bodyPr/>
          <a:lstStyle/>
          <a:p>
            <a:fld id="{E85DF616-B21E-4EF6-A6A5-95E2FB3EB1A1}" type="datetimeFigureOut">
              <a:rPr lang="en-GB" smtClean="0"/>
              <a:t>07/09/2023</a:t>
            </a:fld>
            <a:endParaRPr lang="en-GB"/>
          </a:p>
        </p:txBody>
      </p:sp>
      <p:sp>
        <p:nvSpPr>
          <p:cNvPr id="4" name="Footer Placeholder 3">
            <a:extLst>
              <a:ext uri="{FF2B5EF4-FFF2-40B4-BE49-F238E27FC236}">
                <a16:creationId xmlns:a16="http://schemas.microsoft.com/office/drawing/2014/main" id="{C9F3C4F2-521E-43BA-978F-A744CDEB1018}"/>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E6E24618-CDB0-4673-AF57-77A81FE6F53F}"/>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36993818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79B6684-ECAC-47C6-9E72-EC9A0F42056A}"/>
              </a:ext>
            </a:extLst>
          </p:cNvPr>
          <p:cNvSpPr>
            <a:spLocks noGrp="1"/>
          </p:cNvSpPr>
          <p:nvPr>
            <p:ph type="dt" sz="half" idx="10"/>
          </p:nvPr>
        </p:nvSpPr>
        <p:spPr/>
        <p:txBody>
          <a:bodyPr/>
          <a:lstStyle/>
          <a:p>
            <a:fld id="{E85DF616-B21E-4EF6-A6A5-95E2FB3EB1A1}" type="datetimeFigureOut">
              <a:rPr lang="en-GB" smtClean="0"/>
              <a:t>07/09/2023</a:t>
            </a:fld>
            <a:endParaRPr lang="en-GB"/>
          </a:p>
        </p:txBody>
      </p:sp>
      <p:sp>
        <p:nvSpPr>
          <p:cNvPr id="3" name="Footer Placeholder 2">
            <a:extLst>
              <a:ext uri="{FF2B5EF4-FFF2-40B4-BE49-F238E27FC236}">
                <a16:creationId xmlns:a16="http://schemas.microsoft.com/office/drawing/2014/main" id="{69837DBC-C277-472E-BF47-6769C2B2042D}"/>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BD39D80B-7718-49DE-9803-FDF6ECAD197C}"/>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4141184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FDE5B7-A7F2-453D-9210-C132F79425A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0F581A54-3B44-49FD-9DFE-5C031AC3B0E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38CEDAA9-F86E-42B0-BCB5-FFBD8F9BD23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E8E5CCE-232A-418F-BF54-FECCCBE5BBE8}"/>
              </a:ext>
            </a:extLst>
          </p:cNvPr>
          <p:cNvSpPr>
            <a:spLocks noGrp="1"/>
          </p:cNvSpPr>
          <p:nvPr>
            <p:ph type="dt" sz="half" idx="10"/>
          </p:nvPr>
        </p:nvSpPr>
        <p:spPr/>
        <p:txBody>
          <a:bodyPr/>
          <a:lstStyle/>
          <a:p>
            <a:fld id="{E85DF616-B21E-4EF6-A6A5-95E2FB3EB1A1}" type="datetimeFigureOut">
              <a:rPr lang="en-GB" smtClean="0"/>
              <a:t>07/09/2023</a:t>
            </a:fld>
            <a:endParaRPr lang="en-GB"/>
          </a:p>
        </p:txBody>
      </p:sp>
      <p:sp>
        <p:nvSpPr>
          <p:cNvPr id="6" name="Footer Placeholder 5">
            <a:extLst>
              <a:ext uri="{FF2B5EF4-FFF2-40B4-BE49-F238E27FC236}">
                <a16:creationId xmlns:a16="http://schemas.microsoft.com/office/drawing/2014/main" id="{F510C79A-014C-4B02-9279-7EE20A512885}"/>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DE3E7691-D5FC-4182-9AE9-20D2EFC761D4}"/>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8240196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35217-D17F-45E7-B7CA-F5D4DAFB30D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F8B94D55-9243-49C9-96F4-70D45690150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9E476A3C-7074-4031-BCF5-275CD92ED78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6130CC7-09EA-4C92-80AE-F253D048A40D}"/>
              </a:ext>
            </a:extLst>
          </p:cNvPr>
          <p:cNvSpPr>
            <a:spLocks noGrp="1"/>
          </p:cNvSpPr>
          <p:nvPr>
            <p:ph type="dt" sz="half" idx="10"/>
          </p:nvPr>
        </p:nvSpPr>
        <p:spPr/>
        <p:txBody>
          <a:bodyPr/>
          <a:lstStyle/>
          <a:p>
            <a:fld id="{E85DF616-B21E-4EF6-A6A5-95E2FB3EB1A1}" type="datetimeFigureOut">
              <a:rPr lang="en-GB" smtClean="0"/>
              <a:t>07/09/2023</a:t>
            </a:fld>
            <a:endParaRPr lang="en-GB"/>
          </a:p>
        </p:txBody>
      </p:sp>
      <p:sp>
        <p:nvSpPr>
          <p:cNvPr id="6" name="Footer Placeholder 5">
            <a:extLst>
              <a:ext uri="{FF2B5EF4-FFF2-40B4-BE49-F238E27FC236}">
                <a16:creationId xmlns:a16="http://schemas.microsoft.com/office/drawing/2014/main" id="{9D7CD087-50BE-480B-BD3C-2CCB17C0EDC9}"/>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F96C921-787D-431A-BDD7-DA404775A0E2}"/>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35768465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1DB992C-5696-43C0-B140-56751731D8F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8C058581-4C84-49FD-8B3C-95F4C8571A1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948350B-1B49-41B8-8A7A-F1A1B98F8C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85DF616-B21E-4EF6-A6A5-95E2FB3EB1A1}" type="datetimeFigureOut">
              <a:rPr lang="en-GB" smtClean="0"/>
              <a:t>07/09/2023</a:t>
            </a:fld>
            <a:endParaRPr lang="en-GB"/>
          </a:p>
        </p:txBody>
      </p:sp>
      <p:sp>
        <p:nvSpPr>
          <p:cNvPr id="5" name="Footer Placeholder 4">
            <a:extLst>
              <a:ext uri="{FF2B5EF4-FFF2-40B4-BE49-F238E27FC236}">
                <a16:creationId xmlns:a16="http://schemas.microsoft.com/office/drawing/2014/main" id="{4F0BE49B-AA7F-417D-B067-42C40475CC1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B3972CFA-2157-4F98-8693-550F0B104B6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05DED30-C8B5-4AF9-8D67-600C77DA493C}" type="slidenum">
              <a:rPr lang="en-GB" smtClean="0"/>
              <a:t>‹#›</a:t>
            </a:fld>
            <a:endParaRPr lang="en-GB"/>
          </a:p>
        </p:txBody>
      </p:sp>
      <p:sp>
        <p:nvSpPr>
          <p:cNvPr id="9" name="TextBox 8">
            <a:extLst>
              <a:ext uri="{FF2B5EF4-FFF2-40B4-BE49-F238E27FC236}">
                <a16:creationId xmlns:a16="http://schemas.microsoft.com/office/drawing/2014/main" id="{F05174DF-CB0D-4A4D-47CB-79BC257B80B5}"/>
              </a:ext>
            </a:extLst>
          </p:cNvPr>
          <p:cNvSpPr txBox="1"/>
          <p:nvPr userDrawn="1">
            <p:extLst>
              <p:ext uri="{1162E1C5-73C7-4A58-AE30-91384D911F3F}">
                <p184:classification xmlns:p184="http://schemas.microsoft.com/office/powerpoint/2018/4/main" val="hdr"/>
              </p:ext>
            </p:extLst>
          </p:nvPr>
        </p:nvSpPr>
        <p:spPr>
          <a:xfrm>
            <a:off x="5781675" y="0"/>
            <a:ext cx="663575" cy="182880"/>
          </a:xfrm>
          <a:prstGeom prst="rect">
            <a:avLst/>
          </a:prstGeom>
        </p:spPr>
        <p:txBody>
          <a:bodyPr horzOverflow="overflow" lIns="0" tIns="0" rIns="0" bIns="0">
            <a:spAutoFit/>
          </a:bodyPr>
          <a:lstStyle/>
          <a:p>
            <a:pPr algn="l"/>
            <a:r>
              <a:rPr lang="en-SG" sz="1200">
                <a:solidFill>
                  <a:srgbClr val="FF0000"/>
                </a:solidFill>
                <a:latin typeface="Calibri" panose="020F0502020204030204" pitchFamily="34" charset="0"/>
                <a:cs typeface="Calibri" panose="020F0502020204030204" pitchFamily="34" charset="0"/>
              </a:rPr>
              <a:t>Restricted</a:t>
            </a:r>
          </a:p>
        </p:txBody>
      </p:sp>
      <p:sp>
        <p:nvSpPr>
          <p:cNvPr id="10" name="TextBox 9">
            <a:extLst>
              <a:ext uri="{FF2B5EF4-FFF2-40B4-BE49-F238E27FC236}">
                <a16:creationId xmlns:a16="http://schemas.microsoft.com/office/drawing/2014/main" id="{2CD03137-7313-DF5A-A436-E18AD7EFE51D}"/>
              </a:ext>
            </a:extLst>
          </p:cNvPr>
          <p:cNvSpPr txBox="1"/>
          <p:nvPr userDrawn="1">
            <p:extLst>
              <p:ext uri="{1162E1C5-73C7-4A58-AE30-91384D911F3F}">
                <p184:classification xmlns:p184="http://schemas.microsoft.com/office/powerpoint/2018/4/main" val="ftr"/>
              </p:ext>
            </p:extLst>
          </p:nvPr>
        </p:nvSpPr>
        <p:spPr>
          <a:xfrm>
            <a:off x="5781675" y="6675120"/>
            <a:ext cx="663575" cy="182880"/>
          </a:xfrm>
          <a:prstGeom prst="rect">
            <a:avLst/>
          </a:prstGeom>
        </p:spPr>
        <p:txBody>
          <a:bodyPr horzOverflow="overflow" lIns="0" tIns="0" rIns="0" bIns="0">
            <a:spAutoFit/>
          </a:bodyPr>
          <a:lstStyle/>
          <a:p>
            <a:pPr algn="l"/>
            <a:r>
              <a:rPr lang="en-SG" sz="1200">
                <a:solidFill>
                  <a:srgbClr val="FF0000"/>
                </a:solidFill>
                <a:latin typeface="Calibri" panose="020F0502020204030204" pitchFamily="34" charset="0"/>
                <a:cs typeface="Calibri" panose="020F0502020204030204" pitchFamily="34" charset="0"/>
              </a:rPr>
              <a:t>Restricted</a:t>
            </a:r>
          </a:p>
        </p:txBody>
      </p:sp>
    </p:spTree>
    <p:extLst>
      <p:ext uri="{BB962C8B-B14F-4D97-AF65-F5344CB8AC3E}">
        <p14:creationId xmlns:p14="http://schemas.microsoft.com/office/powerpoint/2010/main" val="21687082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2.png"/><Relationship Id="rId1" Type="http://schemas.openxmlformats.org/officeDocument/2006/relationships/slideLayout" Target="../slideLayouts/slideLayout4.xml"/><Relationship Id="rId4" Type="http://schemas.openxmlformats.org/officeDocument/2006/relationships/image" Target="../media/image53.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4.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1.svg"/></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6.png"/><Relationship Id="rId1" Type="http://schemas.openxmlformats.org/officeDocument/2006/relationships/slideLayout" Target="../slideLayouts/slideLayout2.xml"/><Relationship Id="rId4" Type="http://schemas.openxmlformats.org/officeDocument/2006/relationships/image" Target="../media/image11.svg"/></Relationships>
</file>

<file path=ppt/slides/_rels/slide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1.svg"/></Relationships>
</file>

<file path=ppt/slides/_rels/slide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79.png"/><Relationship Id="rId1" Type="http://schemas.openxmlformats.org/officeDocument/2006/relationships/slideLayout" Target="../slideLayouts/slideLayout4.xml"/><Relationship Id="rId4" Type="http://schemas.openxmlformats.org/officeDocument/2006/relationships/image" Target="../media/image17.png"/></Relationships>
</file>

<file path=ppt/slides/_rels/slide2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81.png"/><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2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83.png"/><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8" Type="http://schemas.openxmlformats.org/officeDocument/2006/relationships/diagramData" Target="../diagrams/data2.xml"/><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2.png"/><Relationship Id="rId1" Type="http://schemas.openxmlformats.org/officeDocument/2006/relationships/slideLayout" Target="../slideLayouts/slideLayout4.xml"/><Relationship Id="rId6" Type="http://schemas.openxmlformats.org/officeDocument/2006/relationships/diagramColors" Target="../diagrams/colors1.xml"/><Relationship Id="rId11" Type="http://schemas.openxmlformats.org/officeDocument/2006/relationships/diagramColors" Target="../diagrams/colors10.xml"/><Relationship Id="rId5" Type="http://schemas.openxmlformats.org/officeDocument/2006/relationships/diagramQuickStyle" Target="../diagrams/quickStyle1.xml"/><Relationship Id="rId10" Type="http://schemas.openxmlformats.org/officeDocument/2006/relationships/diagramQuickStyle" Target="../diagrams/quickStyle10.xml"/><Relationship Id="rId4" Type="http://schemas.openxmlformats.org/officeDocument/2006/relationships/diagramLayout" Target="../diagrams/layout1.xml"/><Relationship Id="rId9" Type="http://schemas.openxmlformats.org/officeDocument/2006/relationships/diagramLayout" Target="../diagrams/layout10.xml"/></Relationships>
</file>

<file path=ppt/slides/_rels/slide4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11.svg"/></Relationships>
</file>

<file path=ppt/slides/_rels/slide4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11.svg"/></Relationships>
</file>

<file path=ppt/slides/_rels/slide4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1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5.png"/><Relationship Id="rId1" Type="http://schemas.openxmlformats.org/officeDocument/2006/relationships/slideLayout" Target="../slideLayouts/slideLayout4.xml"/><Relationship Id="rId4" Type="http://schemas.openxmlformats.org/officeDocument/2006/relationships/image" Target="../media/image3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hyperlink" Target="https://www.youtube.com/watch?v=NR32ULxbjYc" TargetMode="External"/><Relationship Id="rId2" Type="http://schemas.openxmlformats.org/officeDocument/2006/relationships/image" Target="../media/image35.gif"/><Relationship Id="rId1" Type="http://schemas.openxmlformats.org/officeDocument/2006/relationships/slideLayout" Target="../slideLayouts/slideLayout4.xml"/><Relationship Id="rId4" Type="http://schemas.openxmlformats.org/officeDocument/2006/relationships/hyperlink" Target="https://blog.bostondynamics.com/" TargetMode="External"/></Relationships>
</file>

<file path=ppt/slides/_rels/slide51.xml.rels><?xml version="1.0" encoding="UTF-8" standalone="yes"?>
<Relationships xmlns="http://schemas.openxmlformats.org/package/2006/relationships"><Relationship Id="rId3" Type="http://schemas.openxmlformats.org/officeDocument/2006/relationships/hyperlink" Target="https://www.youtube.com/watch?v=TmPfTpjtdgg" TargetMode="External"/><Relationship Id="rId2" Type="http://schemas.openxmlformats.org/officeDocument/2006/relationships/hyperlink" Target="https://www.cs.toronto.edu/~vmnih/docs/dqn.pdf" TargetMode="External"/><Relationship Id="rId1" Type="http://schemas.openxmlformats.org/officeDocument/2006/relationships/slideLayout" Target="../slideLayouts/slideLayout4.xml"/><Relationship Id="rId4" Type="http://schemas.openxmlformats.org/officeDocument/2006/relationships/image" Target="../media/image36.png"/></Relationships>
</file>

<file path=ppt/slides/_rels/slide52.xml.rels><?xml version="1.0" encoding="UTF-8" standalone="yes"?>
<Relationships xmlns="http://schemas.openxmlformats.org/package/2006/relationships"><Relationship Id="rId3" Type="http://schemas.openxmlformats.org/officeDocument/2006/relationships/hyperlink" Target="https://arxiv.org/abs/1312.5602" TargetMode="External"/><Relationship Id="rId2" Type="http://schemas.openxmlformats.org/officeDocument/2006/relationships/hyperlink" Target="http://www.incompleteideas.net/book/RLbook2020.pdf" TargetMode="External"/><Relationship Id="rId1" Type="http://schemas.openxmlformats.org/officeDocument/2006/relationships/slideLayout" Target="../slideLayouts/slideLayout2.xml"/><Relationship Id="rId4" Type="http://schemas.openxmlformats.org/officeDocument/2006/relationships/hyperlink" Target="https://blog.bostondynamics.com/" TargetMode="External"/></Relationships>
</file>

<file path=ppt/slides/_rels/slide53.xml.rels><?xml version="1.0" encoding="UTF-8" standalone="yes"?>
<Relationships xmlns="http://schemas.openxmlformats.org/package/2006/relationships"><Relationship Id="rId3" Type="http://schemas.openxmlformats.org/officeDocument/2006/relationships/hyperlink" Target="https://www.ualberta.ca/admissions-programs/online-courses/reinforcement-learning/index.html" TargetMode="External"/><Relationship Id="rId2" Type="http://schemas.openxmlformats.org/officeDocument/2006/relationships/hyperlink" Target="https://scholar.google.ca/citations?user=6m4wv6gAAAAJ&amp;hl=en" TargetMode="External"/><Relationship Id="rId1" Type="http://schemas.openxmlformats.org/officeDocument/2006/relationships/slideLayout" Target="../slideLayouts/slideLayout2.xml"/><Relationship Id="rId6" Type="http://schemas.openxmlformats.org/officeDocument/2006/relationships/hyperlink" Target="https://scholar.google.com/citations?user=CMIgrCgAAAAJ&amp;hl=en" TargetMode="External"/><Relationship Id="rId5" Type="http://schemas.openxmlformats.org/officeDocument/2006/relationships/hyperlink" Target="https://people.cs.umass.edu/~barto/" TargetMode="External"/><Relationship Id="rId4" Type="http://schemas.openxmlformats.org/officeDocument/2006/relationships/hyperlink" Target="http://www.incompleteideas.net/book/RLbook2020.pdf" TargetMode="External"/></Relationships>
</file>

<file path=ppt/slides/_rels/slide54.xml.rels><?xml version="1.0" encoding="UTF-8" standalone="yes"?>
<Relationships xmlns="http://schemas.openxmlformats.org/package/2006/relationships"><Relationship Id="rId3" Type="http://schemas.openxmlformats.org/officeDocument/2006/relationships/hyperlink" Target="https://scholar.google.com/citations?user=-8DNE4UAAAAJ&amp;hl=en" TargetMode="External"/><Relationship Id="rId2" Type="http://schemas.openxmlformats.org/officeDocument/2006/relationships/hyperlink" Target="https://www.davidsilver.uk/" TargetMode="External"/><Relationship Id="rId1" Type="http://schemas.openxmlformats.org/officeDocument/2006/relationships/slideLayout" Target="../slideLayouts/slideLayout2.xml"/><Relationship Id="rId6" Type="http://schemas.openxmlformats.org/officeDocument/2006/relationships/hyperlink" Target="https://scholar.google.com/citations?user=rLdfJ1gAAAAJ&amp;hl=en" TargetMode="External"/><Relationship Id="rId5" Type="http://schemas.openxmlformats.org/officeDocument/2006/relationships/hyperlink" Target="http://www.cs.toronto.edu/~vmnih" TargetMode="External"/><Relationship Id="rId4" Type="http://schemas.openxmlformats.org/officeDocument/2006/relationships/hyperlink" Target="https://www.davidsilver.uk/teaching/" TargetMode="External"/></Relationships>
</file>

<file path=ppt/slides/_rels/slide55.xml.rels><?xml version="1.0" encoding="UTF-8" standalone="yes"?>
<Relationships xmlns="http://schemas.openxmlformats.org/package/2006/relationships"><Relationship Id="rId3" Type="http://schemas.openxmlformats.org/officeDocument/2006/relationships/hyperlink" Target="https://www.youtube.com/watch?v=WXuK6gekU1Y" TargetMode="External"/><Relationship Id="rId2" Type="http://schemas.openxmlformats.org/officeDocument/2006/relationships/hyperlink" Target="https://jonathan-hui.medium.com/alphago-zero-a-game-changer-14ef6e45eba5"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9.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0.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0CEB46-CC16-4D19-8C2C-AEE9471D8168}"/>
              </a:ext>
            </a:extLst>
          </p:cNvPr>
          <p:cNvSpPr>
            <a:spLocks noGrp="1"/>
          </p:cNvSpPr>
          <p:nvPr>
            <p:ph type="ctrTitle"/>
          </p:nvPr>
        </p:nvSpPr>
        <p:spPr>
          <a:xfrm>
            <a:off x="375139" y="942610"/>
            <a:ext cx="11441722" cy="2387600"/>
          </a:xfrm>
        </p:spPr>
        <p:txBody>
          <a:bodyPr>
            <a:normAutofit fontScale="90000"/>
          </a:bodyPr>
          <a:lstStyle/>
          <a:p>
            <a:r>
              <a:rPr lang="en-US" b="1" dirty="0"/>
              <a:t>50.039 Theory and Practice of</a:t>
            </a:r>
            <a:br>
              <a:rPr lang="en-US" b="1" dirty="0"/>
            </a:br>
            <a:r>
              <a:rPr lang="en-US" b="1" dirty="0"/>
              <a:t>Deep Learning</a:t>
            </a:r>
            <a:br>
              <a:rPr lang="en-US" dirty="0"/>
            </a:br>
            <a:r>
              <a:rPr lang="en-US" dirty="0"/>
              <a:t>W11S2 Introduction to</a:t>
            </a:r>
            <a:br>
              <a:rPr lang="en-US" dirty="0"/>
            </a:br>
            <a:r>
              <a:rPr lang="en-US" dirty="0"/>
              <a:t>Reinforcement Learning</a:t>
            </a:r>
            <a:endParaRPr lang="en-GB" dirty="0"/>
          </a:p>
        </p:txBody>
      </p:sp>
      <p:sp>
        <p:nvSpPr>
          <p:cNvPr id="3" name="Subtitle 2">
            <a:extLst>
              <a:ext uri="{FF2B5EF4-FFF2-40B4-BE49-F238E27FC236}">
                <a16:creationId xmlns:a16="http://schemas.microsoft.com/office/drawing/2014/main" id="{816ABDE1-A047-4B53-92F2-67282914DD77}"/>
              </a:ext>
            </a:extLst>
          </p:cNvPr>
          <p:cNvSpPr>
            <a:spLocks noGrp="1"/>
          </p:cNvSpPr>
          <p:nvPr>
            <p:ph type="subTitle" idx="1"/>
          </p:nvPr>
        </p:nvSpPr>
        <p:spPr/>
        <p:txBody>
          <a:bodyPr/>
          <a:lstStyle/>
          <a:p>
            <a:r>
              <a:rPr lang="en-US" dirty="0"/>
              <a:t>Matthieu De Mari</a:t>
            </a:r>
            <a:endParaRPr lang="en-GB" dirty="0"/>
          </a:p>
        </p:txBody>
      </p:sp>
      <p:pic>
        <p:nvPicPr>
          <p:cNvPr id="4" name="Picture 3" descr="A picture containing drawing&#10;&#10;Description automatically generated">
            <a:extLst>
              <a:ext uri="{FF2B5EF4-FFF2-40B4-BE49-F238E27FC236}">
                <a16:creationId xmlns:a16="http://schemas.microsoft.com/office/drawing/2014/main" id="{EEFD138E-FF3C-4975-898F-3137195236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74008" y="4484243"/>
            <a:ext cx="4443984" cy="1731264"/>
          </a:xfrm>
          <a:prstGeom prst="rect">
            <a:avLst/>
          </a:prstGeom>
        </p:spPr>
      </p:pic>
    </p:spTree>
    <p:extLst>
      <p:ext uri="{BB962C8B-B14F-4D97-AF65-F5344CB8AC3E}">
        <p14:creationId xmlns:p14="http://schemas.microsoft.com/office/powerpoint/2010/main" val="10401561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25AEE5F-953B-4ECD-BC85-FBB5C675FDFB}"/>
              </a:ext>
            </a:extLst>
          </p:cNvPr>
          <p:cNvPicPr>
            <a:picLocks noChangeAspect="1"/>
          </p:cNvPicPr>
          <p:nvPr/>
        </p:nvPicPr>
        <p:blipFill rotWithShape="1">
          <a:blip r:embed="rId2"/>
          <a:srcRect l="56987" t="37128" r="29679" b="28080"/>
          <a:stretch/>
        </p:blipFill>
        <p:spPr>
          <a:xfrm>
            <a:off x="7050885" y="2114789"/>
            <a:ext cx="5141115" cy="4192222"/>
          </a:xfrm>
          <a:prstGeom prst="rect">
            <a:avLst/>
          </a:prstGeom>
        </p:spPr>
      </p:pic>
      <p:sp>
        <p:nvSpPr>
          <p:cNvPr id="2" name="Title 1">
            <a:extLst>
              <a:ext uri="{FF2B5EF4-FFF2-40B4-BE49-F238E27FC236}">
                <a16:creationId xmlns:a16="http://schemas.microsoft.com/office/drawing/2014/main" id="{FF7AB4A3-CD56-4E48-A9BF-FB9AA58A0CDE}"/>
              </a:ext>
            </a:extLst>
          </p:cNvPr>
          <p:cNvSpPr>
            <a:spLocks noGrp="1"/>
          </p:cNvSpPr>
          <p:nvPr>
            <p:ph type="title"/>
          </p:nvPr>
        </p:nvSpPr>
        <p:spPr/>
        <p:txBody>
          <a:bodyPr/>
          <a:lstStyle/>
          <a:p>
            <a:r>
              <a:rPr lang="en-US" dirty="0"/>
              <a:t>The maze problem</a:t>
            </a:r>
            <a:endParaRPr lang="en-GB"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1AAED375-7E41-42A6-B735-F3D5A7E83785}"/>
                  </a:ext>
                </a:extLst>
              </p:cNvPr>
              <p:cNvSpPr>
                <a:spLocks noGrp="1"/>
              </p:cNvSpPr>
              <p:nvPr>
                <p:ph sz="half" idx="1"/>
              </p:nvPr>
            </p:nvSpPr>
            <p:spPr>
              <a:xfrm>
                <a:off x="838200" y="1825624"/>
                <a:ext cx="6148754" cy="5032375"/>
              </a:xfrm>
            </p:spPr>
            <p:txBody>
              <a:bodyPr>
                <a:normAutofit/>
              </a:bodyPr>
              <a:lstStyle/>
              <a:p>
                <a:pPr marL="0" indent="0">
                  <a:buNone/>
                </a:pPr>
                <a:r>
                  <a:rPr lang="en-US" b="1" dirty="0"/>
                  <a:t>State update:</a:t>
                </a:r>
              </a:p>
              <a:p>
                <a:r>
                  <a:rPr lang="en-US" dirty="0"/>
                  <a:t>For a given </a:t>
                </a:r>
                <a:r>
                  <a:rPr lang="en-US" b="1" dirty="0">
                    <a:solidFill>
                      <a:srgbClr val="0070C0"/>
                    </a:solidFill>
                  </a:rPr>
                  <a:t>state </a:t>
                </a:r>
                <a14:m>
                  <m:oMath xmlns:m="http://schemas.openxmlformats.org/officeDocument/2006/math">
                    <m:sSub>
                      <m:sSubPr>
                        <m:ctrlPr>
                          <a:rPr lang="en-US" b="1" i="1" smtClean="0">
                            <a:solidFill>
                              <a:srgbClr val="0070C0"/>
                            </a:solidFill>
                            <a:latin typeface="Cambria Math" panose="02040503050406030204" pitchFamily="18" charset="0"/>
                          </a:rPr>
                        </m:ctrlPr>
                      </m:sSubPr>
                      <m:e>
                        <m:r>
                          <a:rPr lang="en-US" b="1" i="1" smtClean="0">
                            <a:solidFill>
                              <a:srgbClr val="0070C0"/>
                            </a:solidFill>
                            <a:latin typeface="Cambria Math" panose="02040503050406030204" pitchFamily="18" charset="0"/>
                          </a:rPr>
                          <m:t>𝒔</m:t>
                        </m:r>
                      </m:e>
                      <m:sub>
                        <m:r>
                          <a:rPr lang="en-US" b="1" i="1" smtClean="0">
                            <a:solidFill>
                              <a:srgbClr val="0070C0"/>
                            </a:solidFill>
                            <a:latin typeface="Cambria Math" panose="02040503050406030204" pitchFamily="18" charset="0"/>
                          </a:rPr>
                          <m:t>𝒕</m:t>
                        </m:r>
                      </m:sub>
                    </m:sSub>
                  </m:oMath>
                </a14:m>
                <a:r>
                  <a:rPr lang="en-GB" dirty="0"/>
                  <a:t>, and an </a:t>
                </a:r>
                <a:r>
                  <a:rPr lang="en-GB" b="1" dirty="0">
                    <a:solidFill>
                      <a:srgbClr val="7030A0"/>
                    </a:solidFill>
                  </a:rPr>
                  <a:t>action </a:t>
                </a:r>
                <a14:m>
                  <m:oMath xmlns:m="http://schemas.openxmlformats.org/officeDocument/2006/math">
                    <m:sSub>
                      <m:sSubPr>
                        <m:ctrlPr>
                          <a:rPr lang="en-US" b="1" i="1" smtClean="0">
                            <a:solidFill>
                              <a:srgbClr val="7030A0"/>
                            </a:solidFill>
                            <a:latin typeface="Cambria Math" panose="02040503050406030204" pitchFamily="18" charset="0"/>
                          </a:rPr>
                        </m:ctrlPr>
                      </m:sSubPr>
                      <m:e>
                        <m:r>
                          <a:rPr lang="en-US" b="1" i="1" smtClean="0">
                            <a:solidFill>
                              <a:srgbClr val="7030A0"/>
                            </a:solidFill>
                            <a:latin typeface="Cambria Math" panose="02040503050406030204" pitchFamily="18" charset="0"/>
                          </a:rPr>
                          <m:t>𝒂</m:t>
                        </m:r>
                      </m:e>
                      <m:sub>
                        <m:r>
                          <a:rPr lang="en-US" b="1" i="1" smtClean="0">
                            <a:solidFill>
                              <a:srgbClr val="7030A0"/>
                            </a:solidFill>
                            <a:latin typeface="Cambria Math" panose="02040503050406030204" pitchFamily="18" charset="0"/>
                          </a:rPr>
                          <m:t>𝒕</m:t>
                        </m:r>
                      </m:sub>
                    </m:sSub>
                  </m:oMath>
                </a14:m>
                <a:r>
                  <a:rPr lang="en-GB" dirty="0"/>
                  <a:t>, the </a:t>
                </a:r>
                <a:r>
                  <a:rPr lang="en-GB" b="1" dirty="0">
                    <a:solidFill>
                      <a:srgbClr val="0070C0"/>
                    </a:solidFill>
                  </a:rPr>
                  <a:t>state</a:t>
                </a:r>
                <a:r>
                  <a:rPr lang="en-GB" dirty="0"/>
                  <a:t> will be updated following these rules.</a:t>
                </a:r>
              </a:p>
              <a:p>
                <a:r>
                  <a:rPr lang="en-GB" dirty="0"/>
                  <a:t>If the </a:t>
                </a:r>
                <a:r>
                  <a:rPr lang="en-GB" b="1" dirty="0">
                    <a:solidFill>
                      <a:srgbClr val="7030A0"/>
                    </a:solidFill>
                  </a:rPr>
                  <a:t>action </a:t>
                </a:r>
                <a14:m>
                  <m:oMath xmlns:m="http://schemas.openxmlformats.org/officeDocument/2006/math">
                    <m:sSub>
                      <m:sSubPr>
                        <m:ctrlPr>
                          <a:rPr lang="en-GB" b="1" i="1" dirty="0" smtClean="0">
                            <a:solidFill>
                              <a:srgbClr val="7030A0"/>
                            </a:solidFill>
                            <a:latin typeface="Cambria Math" panose="02040503050406030204" pitchFamily="18" charset="0"/>
                          </a:rPr>
                        </m:ctrlPr>
                      </m:sSubPr>
                      <m:e>
                        <m:r>
                          <a:rPr lang="en-GB" b="1" i="1" dirty="0" smtClean="0">
                            <a:solidFill>
                              <a:srgbClr val="7030A0"/>
                            </a:solidFill>
                            <a:latin typeface="Cambria Math" panose="02040503050406030204" pitchFamily="18" charset="0"/>
                          </a:rPr>
                          <m:t>𝒂</m:t>
                        </m:r>
                      </m:e>
                      <m:sub>
                        <m:r>
                          <a:rPr lang="en-GB" b="1" i="1" dirty="0" smtClean="0">
                            <a:solidFill>
                              <a:srgbClr val="7030A0"/>
                            </a:solidFill>
                            <a:latin typeface="Cambria Math" panose="02040503050406030204" pitchFamily="18" charset="0"/>
                          </a:rPr>
                          <m:t>𝒕</m:t>
                        </m:r>
                      </m:sub>
                    </m:sSub>
                  </m:oMath>
                </a14:m>
                <a:r>
                  <a:rPr lang="en-GB" b="1" dirty="0">
                    <a:solidFill>
                      <a:srgbClr val="7030A0"/>
                    </a:solidFill>
                  </a:rPr>
                  <a:t> </a:t>
                </a:r>
                <a:r>
                  <a:rPr lang="en-GB" dirty="0"/>
                  <a:t>moves the user in a wall or left of the start point, the </a:t>
                </a:r>
                <a:r>
                  <a:rPr lang="en-GB" b="1" dirty="0">
                    <a:solidFill>
                      <a:srgbClr val="0070C0"/>
                    </a:solidFill>
                  </a:rPr>
                  <a:t>new state </a:t>
                </a:r>
                <a14:m>
                  <m:oMath xmlns:m="http://schemas.openxmlformats.org/officeDocument/2006/math">
                    <m:sSub>
                      <m:sSubPr>
                        <m:ctrlPr>
                          <a:rPr lang="en-US" b="1" i="1" smtClean="0">
                            <a:solidFill>
                              <a:srgbClr val="0070C0"/>
                            </a:solidFill>
                            <a:latin typeface="Cambria Math" panose="02040503050406030204" pitchFamily="18" charset="0"/>
                          </a:rPr>
                        </m:ctrlPr>
                      </m:sSubPr>
                      <m:e>
                        <m:r>
                          <a:rPr lang="en-US" b="1" i="1" smtClean="0">
                            <a:solidFill>
                              <a:srgbClr val="0070C0"/>
                            </a:solidFill>
                            <a:latin typeface="Cambria Math" panose="02040503050406030204" pitchFamily="18" charset="0"/>
                          </a:rPr>
                          <m:t>𝒔</m:t>
                        </m:r>
                      </m:e>
                      <m:sub>
                        <m:r>
                          <a:rPr lang="en-US" b="1" i="1" smtClean="0">
                            <a:solidFill>
                              <a:srgbClr val="0070C0"/>
                            </a:solidFill>
                            <a:latin typeface="Cambria Math" panose="02040503050406030204" pitchFamily="18" charset="0"/>
                          </a:rPr>
                          <m:t>𝒕</m:t>
                        </m:r>
                        <m:r>
                          <a:rPr lang="en-US" b="1" i="1" smtClean="0">
                            <a:solidFill>
                              <a:srgbClr val="0070C0"/>
                            </a:solidFill>
                            <a:latin typeface="Cambria Math" panose="02040503050406030204" pitchFamily="18" charset="0"/>
                          </a:rPr>
                          <m:t>+</m:t>
                        </m:r>
                        <m:r>
                          <a:rPr lang="en-US" b="1" i="1" smtClean="0">
                            <a:solidFill>
                              <a:srgbClr val="0070C0"/>
                            </a:solidFill>
                            <a:latin typeface="Cambria Math" panose="02040503050406030204" pitchFamily="18" charset="0"/>
                          </a:rPr>
                          <m:t>𝟏</m:t>
                        </m:r>
                      </m:sub>
                    </m:sSub>
                  </m:oMath>
                </a14:m>
                <a:r>
                  <a:rPr lang="en-GB" b="1" dirty="0">
                    <a:solidFill>
                      <a:srgbClr val="0070C0"/>
                    </a:solidFill>
                  </a:rPr>
                  <a:t> </a:t>
                </a:r>
                <a:r>
                  <a:rPr lang="en-GB" dirty="0"/>
                  <a:t>is the same as the </a:t>
                </a:r>
                <a:r>
                  <a:rPr lang="en-GB" b="1" dirty="0">
                    <a:solidFill>
                      <a:srgbClr val="0070C0"/>
                    </a:solidFill>
                  </a:rPr>
                  <a:t>previous state </a:t>
                </a:r>
                <a14:m>
                  <m:oMath xmlns:m="http://schemas.openxmlformats.org/officeDocument/2006/math">
                    <m:sSub>
                      <m:sSubPr>
                        <m:ctrlPr>
                          <a:rPr lang="en-US" b="1" i="1">
                            <a:solidFill>
                              <a:srgbClr val="0070C0"/>
                            </a:solidFill>
                            <a:latin typeface="Cambria Math" panose="02040503050406030204" pitchFamily="18" charset="0"/>
                          </a:rPr>
                        </m:ctrlPr>
                      </m:sSubPr>
                      <m:e>
                        <m:r>
                          <a:rPr lang="en-US" b="1" i="1">
                            <a:solidFill>
                              <a:srgbClr val="0070C0"/>
                            </a:solidFill>
                            <a:latin typeface="Cambria Math" panose="02040503050406030204" pitchFamily="18" charset="0"/>
                          </a:rPr>
                          <m:t>𝒔</m:t>
                        </m:r>
                      </m:e>
                      <m:sub>
                        <m:r>
                          <a:rPr lang="en-US" b="1" i="1">
                            <a:solidFill>
                              <a:srgbClr val="0070C0"/>
                            </a:solidFill>
                            <a:latin typeface="Cambria Math" panose="02040503050406030204" pitchFamily="18" charset="0"/>
                          </a:rPr>
                          <m:t>𝒕</m:t>
                        </m:r>
                      </m:sub>
                    </m:sSub>
                  </m:oMath>
                </a14:m>
                <a:r>
                  <a:rPr lang="en-GB" dirty="0"/>
                  <a:t>.</a:t>
                </a:r>
              </a:p>
              <a:p>
                <a:pPr marL="0" indent="0">
                  <a:buNone/>
                </a:pPr>
                <a:endParaRPr lang="en-GB" dirty="0"/>
              </a:p>
              <a:p>
                <a:pPr marL="0" indent="0">
                  <a:buNone/>
                </a:pPr>
                <a:endParaRPr lang="en-GB" dirty="0"/>
              </a:p>
              <a:p>
                <a:pPr marL="0" indent="0">
                  <a:buNone/>
                </a:pPr>
                <a:endParaRPr lang="en-GB" dirty="0"/>
              </a:p>
              <a:p>
                <a:pPr marL="0" indent="0">
                  <a:buNone/>
                </a:pPr>
                <a:endParaRPr lang="en-GB" dirty="0"/>
              </a:p>
            </p:txBody>
          </p:sp>
        </mc:Choice>
        <mc:Fallback xmlns="">
          <p:sp>
            <p:nvSpPr>
              <p:cNvPr id="4" name="Content Placeholder 3">
                <a:extLst>
                  <a:ext uri="{FF2B5EF4-FFF2-40B4-BE49-F238E27FC236}">
                    <a16:creationId xmlns:a16="http://schemas.microsoft.com/office/drawing/2014/main" id="{1AAED375-7E41-42A6-B735-F3D5A7E83785}"/>
                  </a:ext>
                </a:extLst>
              </p:cNvPr>
              <p:cNvSpPr>
                <a:spLocks noGrp="1" noRot="1" noChangeAspect="1" noMove="1" noResize="1" noEditPoints="1" noAdjustHandles="1" noChangeArrowheads="1" noChangeShapeType="1" noTextEdit="1"/>
              </p:cNvSpPr>
              <p:nvPr>
                <p:ph sz="half" idx="1"/>
              </p:nvPr>
            </p:nvSpPr>
            <p:spPr>
              <a:xfrm>
                <a:off x="838200" y="1825624"/>
                <a:ext cx="6148754" cy="5032375"/>
              </a:xfrm>
              <a:blipFill>
                <a:blip r:embed="rId3"/>
                <a:stretch>
                  <a:fillRect l="-2083" t="-1937"/>
                </a:stretch>
              </a:blipFill>
            </p:spPr>
            <p:txBody>
              <a:bodyPr/>
              <a:lstStyle/>
              <a:p>
                <a:r>
                  <a:rPr lang="en-GB">
                    <a:noFill/>
                  </a:rPr>
                  <a:t> </a:t>
                </a:r>
              </a:p>
            </p:txBody>
          </p:sp>
        </mc:Fallback>
      </mc:AlternateContent>
      <p:cxnSp>
        <p:nvCxnSpPr>
          <p:cNvPr id="5" name="Straight Arrow Connector 4">
            <a:extLst>
              <a:ext uri="{FF2B5EF4-FFF2-40B4-BE49-F238E27FC236}">
                <a16:creationId xmlns:a16="http://schemas.microsoft.com/office/drawing/2014/main" id="{23B454FC-1476-458C-BEEF-08BD589114B4}"/>
              </a:ext>
            </a:extLst>
          </p:cNvPr>
          <p:cNvCxnSpPr/>
          <p:nvPr/>
        </p:nvCxnSpPr>
        <p:spPr>
          <a:xfrm flipV="1">
            <a:off x="7916985" y="3133969"/>
            <a:ext cx="0" cy="382954"/>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830002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7AB4A3-CD56-4E48-A9BF-FB9AA58A0CDE}"/>
              </a:ext>
            </a:extLst>
          </p:cNvPr>
          <p:cNvSpPr>
            <a:spLocks noGrp="1"/>
          </p:cNvSpPr>
          <p:nvPr>
            <p:ph type="title"/>
          </p:nvPr>
        </p:nvSpPr>
        <p:spPr/>
        <p:txBody>
          <a:bodyPr/>
          <a:lstStyle/>
          <a:p>
            <a:r>
              <a:rPr lang="en-US" dirty="0"/>
              <a:t>The maze problem</a:t>
            </a:r>
            <a:endParaRPr lang="en-GB"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1AAED375-7E41-42A6-B735-F3D5A7E83785}"/>
                  </a:ext>
                </a:extLst>
              </p:cNvPr>
              <p:cNvSpPr>
                <a:spLocks noGrp="1"/>
              </p:cNvSpPr>
              <p:nvPr>
                <p:ph sz="half" idx="1"/>
              </p:nvPr>
            </p:nvSpPr>
            <p:spPr>
              <a:xfrm>
                <a:off x="838200" y="1825624"/>
                <a:ext cx="6148754" cy="5032375"/>
              </a:xfrm>
            </p:spPr>
            <p:txBody>
              <a:bodyPr>
                <a:normAutofit/>
              </a:bodyPr>
              <a:lstStyle/>
              <a:p>
                <a:pPr marL="0" indent="0">
                  <a:buNone/>
                </a:pPr>
                <a:r>
                  <a:rPr lang="en-US" b="1" dirty="0"/>
                  <a:t>State update:</a:t>
                </a:r>
              </a:p>
              <a:p>
                <a:r>
                  <a:rPr lang="en-US" dirty="0"/>
                  <a:t>For a given </a:t>
                </a:r>
                <a:r>
                  <a:rPr lang="en-US" b="1" dirty="0">
                    <a:solidFill>
                      <a:srgbClr val="0070C0"/>
                    </a:solidFill>
                  </a:rPr>
                  <a:t>state </a:t>
                </a:r>
                <a14:m>
                  <m:oMath xmlns:m="http://schemas.openxmlformats.org/officeDocument/2006/math">
                    <m:sSub>
                      <m:sSubPr>
                        <m:ctrlPr>
                          <a:rPr lang="en-US" b="1" i="1">
                            <a:solidFill>
                              <a:srgbClr val="0070C0"/>
                            </a:solidFill>
                            <a:latin typeface="Cambria Math" panose="02040503050406030204" pitchFamily="18" charset="0"/>
                          </a:rPr>
                        </m:ctrlPr>
                      </m:sSubPr>
                      <m:e>
                        <m:r>
                          <a:rPr lang="en-US" b="1" i="1">
                            <a:solidFill>
                              <a:srgbClr val="0070C0"/>
                            </a:solidFill>
                            <a:latin typeface="Cambria Math" panose="02040503050406030204" pitchFamily="18" charset="0"/>
                          </a:rPr>
                          <m:t>𝒔</m:t>
                        </m:r>
                      </m:e>
                      <m:sub>
                        <m:r>
                          <a:rPr lang="en-US" b="1" i="1">
                            <a:solidFill>
                              <a:srgbClr val="0070C0"/>
                            </a:solidFill>
                            <a:latin typeface="Cambria Math" panose="02040503050406030204" pitchFamily="18" charset="0"/>
                          </a:rPr>
                          <m:t>𝒕</m:t>
                        </m:r>
                      </m:sub>
                    </m:sSub>
                  </m:oMath>
                </a14:m>
                <a:r>
                  <a:rPr lang="en-GB" dirty="0"/>
                  <a:t>, and an </a:t>
                </a:r>
                <a:r>
                  <a:rPr lang="en-GB" b="1" dirty="0">
                    <a:solidFill>
                      <a:srgbClr val="7030A0"/>
                    </a:solidFill>
                  </a:rPr>
                  <a:t>action </a:t>
                </a:r>
                <a14:m>
                  <m:oMath xmlns:m="http://schemas.openxmlformats.org/officeDocument/2006/math">
                    <m:sSub>
                      <m:sSubPr>
                        <m:ctrlPr>
                          <a:rPr lang="en-US" b="1" i="1">
                            <a:solidFill>
                              <a:srgbClr val="7030A0"/>
                            </a:solidFill>
                            <a:latin typeface="Cambria Math" panose="02040503050406030204" pitchFamily="18" charset="0"/>
                          </a:rPr>
                        </m:ctrlPr>
                      </m:sSubPr>
                      <m:e>
                        <m:r>
                          <a:rPr lang="en-US" b="1" i="1">
                            <a:solidFill>
                              <a:srgbClr val="7030A0"/>
                            </a:solidFill>
                            <a:latin typeface="Cambria Math" panose="02040503050406030204" pitchFamily="18" charset="0"/>
                          </a:rPr>
                          <m:t>𝒂</m:t>
                        </m:r>
                      </m:e>
                      <m:sub>
                        <m:r>
                          <a:rPr lang="en-US" b="1" i="1">
                            <a:solidFill>
                              <a:srgbClr val="7030A0"/>
                            </a:solidFill>
                            <a:latin typeface="Cambria Math" panose="02040503050406030204" pitchFamily="18" charset="0"/>
                          </a:rPr>
                          <m:t>𝒕</m:t>
                        </m:r>
                      </m:sub>
                    </m:sSub>
                  </m:oMath>
                </a14:m>
                <a:r>
                  <a:rPr lang="en-GB" dirty="0"/>
                  <a:t>, the </a:t>
                </a:r>
                <a:r>
                  <a:rPr lang="en-GB" b="1" dirty="0">
                    <a:solidFill>
                      <a:srgbClr val="0070C0"/>
                    </a:solidFill>
                  </a:rPr>
                  <a:t>state</a:t>
                </a:r>
                <a:r>
                  <a:rPr lang="en-GB" dirty="0"/>
                  <a:t> will be updated following these rules.</a:t>
                </a:r>
              </a:p>
              <a:p>
                <a:r>
                  <a:rPr lang="en-GB" dirty="0"/>
                  <a:t>If the </a:t>
                </a:r>
                <a:r>
                  <a:rPr lang="en-GB" b="1" dirty="0">
                    <a:solidFill>
                      <a:srgbClr val="7030A0"/>
                    </a:solidFill>
                  </a:rPr>
                  <a:t>action </a:t>
                </a:r>
                <a14:m>
                  <m:oMath xmlns:m="http://schemas.openxmlformats.org/officeDocument/2006/math">
                    <m:sSub>
                      <m:sSubPr>
                        <m:ctrlPr>
                          <a:rPr lang="en-GB" b="1" i="1" dirty="0">
                            <a:solidFill>
                              <a:srgbClr val="7030A0"/>
                            </a:solidFill>
                            <a:latin typeface="Cambria Math" panose="02040503050406030204" pitchFamily="18" charset="0"/>
                          </a:rPr>
                        </m:ctrlPr>
                      </m:sSubPr>
                      <m:e>
                        <m:r>
                          <a:rPr lang="en-GB" b="1" i="1" dirty="0">
                            <a:solidFill>
                              <a:srgbClr val="7030A0"/>
                            </a:solidFill>
                            <a:latin typeface="Cambria Math" panose="02040503050406030204" pitchFamily="18" charset="0"/>
                          </a:rPr>
                          <m:t>𝒂</m:t>
                        </m:r>
                      </m:e>
                      <m:sub>
                        <m:r>
                          <a:rPr lang="en-GB" b="1" i="1" dirty="0">
                            <a:solidFill>
                              <a:srgbClr val="7030A0"/>
                            </a:solidFill>
                            <a:latin typeface="Cambria Math" panose="02040503050406030204" pitchFamily="18" charset="0"/>
                          </a:rPr>
                          <m:t>𝒕</m:t>
                        </m:r>
                      </m:sub>
                    </m:sSub>
                  </m:oMath>
                </a14:m>
                <a:r>
                  <a:rPr lang="en-GB" b="1" dirty="0">
                    <a:solidFill>
                      <a:srgbClr val="7030A0"/>
                    </a:solidFill>
                  </a:rPr>
                  <a:t> </a:t>
                </a:r>
                <a:r>
                  <a:rPr lang="en-GB" dirty="0"/>
                  <a:t>moves the user in a wall or left of the start point, the </a:t>
                </a:r>
                <a:r>
                  <a:rPr lang="en-GB" b="1" dirty="0">
                    <a:solidFill>
                      <a:srgbClr val="0070C0"/>
                    </a:solidFill>
                  </a:rPr>
                  <a:t>new state </a:t>
                </a:r>
                <a14:m>
                  <m:oMath xmlns:m="http://schemas.openxmlformats.org/officeDocument/2006/math">
                    <m:sSub>
                      <m:sSubPr>
                        <m:ctrlPr>
                          <a:rPr lang="en-US" b="1" i="1">
                            <a:solidFill>
                              <a:srgbClr val="0070C0"/>
                            </a:solidFill>
                            <a:latin typeface="Cambria Math" panose="02040503050406030204" pitchFamily="18" charset="0"/>
                          </a:rPr>
                        </m:ctrlPr>
                      </m:sSubPr>
                      <m:e>
                        <m:r>
                          <a:rPr lang="en-US" b="1" i="1">
                            <a:solidFill>
                              <a:srgbClr val="0070C0"/>
                            </a:solidFill>
                            <a:latin typeface="Cambria Math" panose="02040503050406030204" pitchFamily="18" charset="0"/>
                          </a:rPr>
                          <m:t>𝒔</m:t>
                        </m:r>
                      </m:e>
                      <m:sub>
                        <m:r>
                          <a:rPr lang="en-US" b="1" i="1">
                            <a:solidFill>
                              <a:srgbClr val="0070C0"/>
                            </a:solidFill>
                            <a:latin typeface="Cambria Math" panose="02040503050406030204" pitchFamily="18" charset="0"/>
                          </a:rPr>
                          <m:t>𝒕</m:t>
                        </m:r>
                        <m:r>
                          <a:rPr lang="en-US" b="1" i="1">
                            <a:solidFill>
                              <a:srgbClr val="0070C0"/>
                            </a:solidFill>
                            <a:latin typeface="Cambria Math" panose="02040503050406030204" pitchFamily="18" charset="0"/>
                          </a:rPr>
                          <m:t>+</m:t>
                        </m:r>
                        <m:r>
                          <a:rPr lang="en-US" b="1" i="1">
                            <a:solidFill>
                              <a:srgbClr val="0070C0"/>
                            </a:solidFill>
                            <a:latin typeface="Cambria Math" panose="02040503050406030204" pitchFamily="18" charset="0"/>
                          </a:rPr>
                          <m:t>𝟏</m:t>
                        </m:r>
                      </m:sub>
                    </m:sSub>
                  </m:oMath>
                </a14:m>
                <a:r>
                  <a:rPr lang="en-GB" b="1" dirty="0">
                    <a:solidFill>
                      <a:srgbClr val="0070C0"/>
                    </a:solidFill>
                  </a:rPr>
                  <a:t> </a:t>
                </a:r>
                <a:r>
                  <a:rPr lang="en-GB" dirty="0"/>
                  <a:t>is the same as the </a:t>
                </a:r>
                <a:r>
                  <a:rPr lang="en-GB" b="1" dirty="0">
                    <a:solidFill>
                      <a:srgbClr val="0070C0"/>
                    </a:solidFill>
                  </a:rPr>
                  <a:t>previous state </a:t>
                </a:r>
                <a14:m>
                  <m:oMath xmlns:m="http://schemas.openxmlformats.org/officeDocument/2006/math">
                    <m:sSub>
                      <m:sSubPr>
                        <m:ctrlPr>
                          <a:rPr lang="en-US" b="1" i="1">
                            <a:solidFill>
                              <a:srgbClr val="0070C0"/>
                            </a:solidFill>
                            <a:latin typeface="Cambria Math" panose="02040503050406030204" pitchFamily="18" charset="0"/>
                          </a:rPr>
                        </m:ctrlPr>
                      </m:sSubPr>
                      <m:e>
                        <m:r>
                          <a:rPr lang="en-US" b="1" i="1">
                            <a:solidFill>
                              <a:srgbClr val="0070C0"/>
                            </a:solidFill>
                            <a:latin typeface="Cambria Math" panose="02040503050406030204" pitchFamily="18" charset="0"/>
                          </a:rPr>
                          <m:t>𝒔</m:t>
                        </m:r>
                      </m:e>
                      <m:sub>
                        <m:r>
                          <a:rPr lang="en-US" b="1" i="1">
                            <a:solidFill>
                              <a:srgbClr val="0070C0"/>
                            </a:solidFill>
                            <a:latin typeface="Cambria Math" panose="02040503050406030204" pitchFamily="18" charset="0"/>
                          </a:rPr>
                          <m:t>𝒕</m:t>
                        </m:r>
                      </m:sub>
                    </m:sSub>
                  </m:oMath>
                </a14:m>
                <a:r>
                  <a:rPr lang="en-GB" dirty="0"/>
                  <a:t>.</a:t>
                </a:r>
              </a:p>
              <a:p>
                <a:r>
                  <a:rPr lang="en-GB" dirty="0"/>
                  <a:t>Otherwise, move the use to next square and this becomes </a:t>
                </a:r>
                <a14:m>
                  <m:oMath xmlns:m="http://schemas.openxmlformats.org/officeDocument/2006/math">
                    <m:sSub>
                      <m:sSubPr>
                        <m:ctrlPr>
                          <a:rPr lang="en-US" b="1" i="1" smtClean="0">
                            <a:solidFill>
                              <a:srgbClr val="0070C0"/>
                            </a:solidFill>
                            <a:latin typeface="Cambria Math" panose="02040503050406030204" pitchFamily="18" charset="0"/>
                          </a:rPr>
                        </m:ctrlPr>
                      </m:sSubPr>
                      <m:e>
                        <m:r>
                          <a:rPr lang="en-US" b="1" i="1">
                            <a:solidFill>
                              <a:srgbClr val="0070C0"/>
                            </a:solidFill>
                            <a:latin typeface="Cambria Math" panose="02040503050406030204" pitchFamily="18" charset="0"/>
                          </a:rPr>
                          <m:t>𝒔</m:t>
                        </m:r>
                      </m:e>
                      <m:sub>
                        <m:r>
                          <a:rPr lang="en-US" b="1" i="1">
                            <a:solidFill>
                              <a:srgbClr val="0070C0"/>
                            </a:solidFill>
                            <a:latin typeface="Cambria Math" panose="02040503050406030204" pitchFamily="18" charset="0"/>
                          </a:rPr>
                          <m:t>𝒕</m:t>
                        </m:r>
                        <m:r>
                          <a:rPr lang="en-US" b="1" i="1">
                            <a:solidFill>
                              <a:srgbClr val="0070C0"/>
                            </a:solidFill>
                            <a:latin typeface="Cambria Math" panose="02040503050406030204" pitchFamily="18" charset="0"/>
                          </a:rPr>
                          <m:t>+</m:t>
                        </m:r>
                        <m:r>
                          <a:rPr lang="en-US" b="1" i="1">
                            <a:solidFill>
                              <a:srgbClr val="0070C0"/>
                            </a:solidFill>
                            <a:latin typeface="Cambria Math" panose="02040503050406030204" pitchFamily="18" charset="0"/>
                          </a:rPr>
                          <m:t>𝟏</m:t>
                        </m:r>
                      </m:sub>
                    </m:sSub>
                  </m:oMath>
                </a14:m>
                <a:r>
                  <a:rPr lang="en-GB" dirty="0"/>
                  <a:t>.</a:t>
                </a:r>
              </a:p>
              <a:p>
                <a:pPr marL="0" indent="0">
                  <a:buNone/>
                </a:pPr>
                <a:endParaRPr lang="en-GB" dirty="0"/>
              </a:p>
              <a:p>
                <a:pPr marL="0" indent="0">
                  <a:buNone/>
                </a:pPr>
                <a:endParaRPr lang="en-GB" dirty="0"/>
              </a:p>
              <a:p>
                <a:pPr marL="0" indent="0">
                  <a:buNone/>
                </a:pPr>
                <a:endParaRPr lang="en-GB" dirty="0"/>
              </a:p>
              <a:p>
                <a:pPr marL="0" indent="0">
                  <a:buNone/>
                </a:pPr>
                <a:endParaRPr lang="en-GB" dirty="0"/>
              </a:p>
            </p:txBody>
          </p:sp>
        </mc:Choice>
        <mc:Fallback xmlns="">
          <p:sp>
            <p:nvSpPr>
              <p:cNvPr id="4" name="Content Placeholder 3">
                <a:extLst>
                  <a:ext uri="{FF2B5EF4-FFF2-40B4-BE49-F238E27FC236}">
                    <a16:creationId xmlns:a16="http://schemas.microsoft.com/office/drawing/2014/main" id="{1AAED375-7E41-42A6-B735-F3D5A7E83785}"/>
                  </a:ext>
                </a:extLst>
              </p:cNvPr>
              <p:cNvSpPr>
                <a:spLocks noGrp="1" noRot="1" noChangeAspect="1" noMove="1" noResize="1" noEditPoints="1" noAdjustHandles="1" noChangeArrowheads="1" noChangeShapeType="1" noTextEdit="1"/>
              </p:cNvSpPr>
              <p:nvPr>
                <p:ph sz="half" idx="1"/>
              </p:nvPr>
            </p:nvSpPr>
            <p:spPr>
              <a:xfrm>
                <a:off x="838200" y="1825624"/>
                <a:ext cx="6148754" cy="5032375"/>
              </a:xfrm>
              <a:blipFill>
                <a:blip r:embed="rId2"/>
                <a:stretch>
                  <a:fillRect l="-2083" t="-1937"/>
                </a:stretch>
              </a:blipFill>
            </p:spPr>
            <p:txBody>
              <a:bodyPr/>
              <a:lstStyle/>
              <a:p>
                <a:r>
                  <a:rPr lang="en-GB">
                    <a:noFill/>
                  </a:rPr>
                  <a:t> </a:t>
                </a:r>
              </a:p>
            </p:txBody>
          </p:sp>
        </mc:Fallback>
      </mc:AlternateContent>
      <p:pic>
        <p:nvPicPr>
          <p:cNvPr id="7" name="Picture 6">
            <a:extLst>
              <a:ext uri="{FF2B5EF4-FFF2-40B4-BE49-F238E27FC236}">
                <a16:creationId xmlns:a16="http://schemas.microsoft.com/office/drawing/2014/main" id="{BEE40EBC-B588-43CB-B01D-569BD6CCD8D1}"/>
              </a:ext>
            </a:extLst>
          </p:cNvPr>
          <p:cNvPicPr>
            <a:picLocks noChangeAspect="1"/>
          </p:cNvPicPr>
          <p:nvPr/>
        </p:nvPicPr>
        <p:blipFill rotWithShape="1">
          <a:blip r:embed="rId3"/>
          <a:srcRect l="56987" t="37128" r="29679" b="28080"/>
          <a:stretch/>
        </p:blipFill>
        <p:spPr>
          <a:xfrm>
            <a:off x="7050885" y="2114789"/>
            <a:ext cx="5141115" cy="4192222"/>
          </a:xfrm>
          <a:prstGeom prst="rect">
            <a:avLst/>
          </a:prstGeom>
        </p:spPr>
      </p:pic>
      <p:cxnSp>
        <p:nvCxnSpPr>
          <p:cNvPr id="5" name="Straight Arrow Connector 4">
            <a:extLst>
              <a:ext uri="{FF2B5EF4-FFF2-40B4-BE49-F238E27FC236}">
                <a16:creationId xmlns:a16="http://schemas.microsoft.com/office/drawing/2014/main" id="{5B309E45-72A8-4D68-9162-6734EE0DD4DB}"/>
              </a:ext>
            </a:extLst>
          </p:cNvPr>
          <p:cNvCxnSpPr>
            <a:cxnSpLocks/>
          </p:cNvCxnSpPr>
          <p:nvPr/>
        </p:nvCxnSpPr>
        <p:spPr>
          <a:xfrm>
            <a:off x="7916985" y="3516923"/>
            <a:ext cx="500184" cy="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DB541362-A8AA-464D-B350-469D0E6EFF51}"/>
                  </a:ext>
                </a:extLst>
              </p:cNvPr>
              <p:cNvSpPr txBox="1"/>
              <p:nvPr/>
            </p:nvSpPr>
            <p:spPr>
              <a:xfrm>
                <a:off x="509255" y="6180337"/>
                <a:ext cx="6806644"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800" b="1" i="1" smtClean="0">
                              <a:solidFill>
                                <a:srgbClr val="0070C0"/>
                              </a:solidFill>
                              <a:latin typeface="Cambria Math" panose="02040503050406030204" pitchFamily="18" charset="0"/>
                            </a:rPr>
                          </m:ctrlPr>
                        </m:sSubPr>
                        <m:e>
                          <m:r>
                            <a:rPr lang="en-US" sz="2800" b="1" i="1" smtClean="0">
                              <a:solidFill>
                                <a:srgbClr val="0070C0"/>
                              </a:solidFill>
                              <a:latin typeface="Cambria Math" panose="02040503050406030204" pitchFamily="18" charset="0"/>
                            </a:rPr>
                            <m:t>𝒔</m:t>
                          </m:r>
                        </m:e>
                        <m:sub>
                          <m:r>
                            <a:rPr lang="en-US" sz="2800" b="1" i="1" smtClean="0">
                              <a:solidFill>
                                <a:srgbClr val="0070C0"/>
                              </a:solidFill>
                              <a:latin typeface="Cambria Math" panose="02040503050406030204" pitchFamily="18" charset="0"/>
                            </a:rPr>
                            <m:t>𝒕</m:t>
                          </m:r>
                        </m:sub>
                      </m:sSub>
                      <m:r>
                        <a:rPr lang="en-US" sz="2800" b="1" i="1" smtClean="0">
                          <a:solidFill>
                            <a:srgbClr val="0070C0"/>
                          </a:solidFill>
                          <a:latin typeface="Cambria Math" panose="02040503050406030204" pitchFamily="18" charset="0"/>
                        </a:rPr>
                        <m:t>=</m:t>
                      </m:r>
                      <m:d>
                        <m:dPr>
                          <m:ctrlPr>
                            <a:rPr lang="en-US" sz="2800" b="1" i="1" smtClean="0">
                              <a:solidFill>
                                <a:srgbClr val="0070C0"/>
                              </a:solidFill>
                              <a:latin typeface="Cambria Math" panose="02040503050406030204" pitchFamily="18" charset="0"/>
                            </a:rPr>
                          </m:ctrlPr>
                        </m:dPr>
                        <m:e>
                          <m:r>
                            <a:rPr lang="en-US" sz="2800" b="1" i="1" smtClean="0">
                              <a:solidFill>
                                <a:srgbClr val="0070C0"/>
                              </a:solidFill>
                              <a:latin typeface="Cambria Math" panose="02040503050406030204" pitchFamily="18" charset="0"/>
                            </a:rPr>
                            <m:t>𝟑</m:t>
                          </m:r>
                          <m:r>
                            <a:rPr lang="en-US" sz="2800" b="1" i="1" smtClean="0">
                              <a:solidFill>
                                <a:srgbClr val="0070C0"/>
                              </a:solidFill>
                              <a:latin typeface="Cambria Math" panose="02040503050406030204" pitchFamily="18" charset="0"/>
                            </a:rPr>
                            <m:t>,</m:t>
                          </m:r>
                          <m:r>
                            <a:rPr lang="en-US" sz="2800" b="1" i="1" smtClean="0">
                              <a:solidFill>
                                <a:srgbClr val="0070C0"/>
                              </a:solidFill>
                              <a:latin typeface="Cambria Math" panose="02040503050406030204" pitchFamily="18" charset="0"/>
                            </a:rPr>
                            <m:t>𝟏</m:t>
                          </m:r>
                        </m:e>
                      </m:d>
                      <m:r>
                        <a:rPr lang="en-US" sz="2800" b="0" i="1" smtClean="0">
                          <a:latin typeface="Cambria Math" panose="02040503050406030204" pitchFamily="18" charset="0"/>
                        </a:rPr>
                        <m:t>+</m:t>
                      </m:r>
                      <m:sSub>
                        <m:sSubPr>
                          <m:ctrlPr>
                            <a:rPr lang="en-US" sz="2800" b="1" i="1" smtClean="0">
                              <a:solidFill>
                                <a:srgbClr val="7030A0"/>
                              </a:solidFill>
                              <a:latin typeface="Cambria Math" panose="02040503050406030204" pitchFamily="18" charset="0"/>
                            </a:rPr>
                          </m:ctrlPr>
                        </m:sSubPr>
                        <m:e>
                          <m:r>
                            <a:rPr lang="en-US" sz="2800" b="1" i="1" smtClean="0">
                              <a:solidFill>
                                <a:srgbClr val="7030A0"/>
                              </a:solidFill>
                              <a:latin typeface="Cambria Math" panose="02040503050406030204" pitchFamily="18" charset="0"/>
                            </a:rPr>
                            <m:t>𝒂</m:t>
                          </m:r>
                        </m:e>
                        <m:sub>
                          <m:r>
                            <a:rPr lang="en-US" sz="2800" b="1" i="1" smtClean="0">
                              <a:solidFill>
                                <a:srgbClr val="7030A0"/>
                              </a:solidFill>
                              <a:latin typeface="Cambria Math" panose="02040503050406030204" pitchFamily="18" charset="0"/>
                            </a:rPr>
                            <m:t>𝒕</m:t>
                          </m:r>
                        </m:sub>
                      </m:sSub>
                      <m:r>
                        <a:rPr lang="en-US" sz="2800" b="1" i="1" smtClean="0">
                          <a:solidFill>
                            <a:srgbClr val="7030A0"/>
                          </a:solidFill>
                          <a:latin typeface="Cambria Math" panose="02040503050406030204" pitchFamily="18" charset="0"/>
                        </a:rPr>
                        <m:t>=</m:t>
                      </m:r>
                      <m:r>
                        <a:rPr lang="en-US" sz="2800" b="1" i="1" smtClean="0">
                          <a:solidFill>
                            <a:srgbClr val="7030A0"/>
                          </a:solidFill>
                          <a:latin typeface="Cambria Math" panose="02040503050406030204" pitchFamily="18" charset="0"/>
                        </a:rPr>
                        <m:t>𝑬𝒂𝒔𝒕</m:t>
                      </m:r>
                      <m:r>
                        <a:rPr lang="en-US" sz="2800" b="0" i="1" smtClean="0">
                          <a:latin typeface="Cambria Math" panose="02040503050406030204" pitchFamily="18" charset="0"/>
                        </a:rPr>
                        <m:t>→</m:t>
                      </m:r>
                      <m:sSub>
                        <m:sSubPr>
                          <m:ctrlPr>
                            <a:rPr lang="en-US" sz="2800" b="1" i="1" smtClean="0">
                              <a:solidFill>
                                <a:srgbClr val="0070C0"/>
                              </a:solidFill>
                              <a:latin typeface="Cambria Math" panose="02040503050406030204" pitchFamily="18" charset="0"/>
                            </a:rPr>
                          </m:ctrlPr>
                        </m:sSubPr>
                        <m:e>
                          <m:r>
                            <a:rPr lang="en-US" sz="2800" b="1" i="1" smtClean="0">
                              <a:solidFill>
                                <a:srgbClr val="0070C0"/>
                              </a:solidFill>
                              <a:latin typeface="Cambria Math" panose="02040503050406030204" pitchFamily="18" charset="0"/>
                            </a:rPr>
                            <m:t>𝒔</m:t>
                          </m:r>
                        </m:e>
                        <m:sub>
                          <m:r>
                            <a:rPr lang="en-US" sz="2800" b="1" i="1" smtClean="0">
                              <a:solidFill>
                                <a:srgbClr val="0070C0"/>
                              </a:solidFill>
                              <a:latin typeface="Cambria Math" panose="02040503050406030204" pitchFamily="18" charset="0"/>
                            </a:rPr>
                            <m:t>𝒕</m:t>
                          </m:r>
                          <m:r>
                            <a:rPr lang="en-US" sz="2800" b="1" i="1" smtClean="0">
                              <a:solidFill>
                                <a:srgbClr val="0070C0"/>
                              </a:solidFill>
                              <a:latin typeface="Cambria Math" panose="02040503050406030204" pitchFamily="18" charset="0"/>
                            </a:rPr>
                            <m:t>+</m:t>
                          </m:r>
                          <m:r>
                            <a:rPr lang="en-US" sz="2800" b="1" i="1" smtClean="0">
                              <a:solidFill>
                                <a:srgbClr val="0070C0"/>
                              </a:solidFill>
                              <a:latin typeface="Cambria Math" panose="02040503050406030204" pitchFamily="18" charset="0"/>
                            </a:rPr>
                            <m:t>𝟏</m:t>
                          </m:r>
                        </m:sub>
                      </m:sSub>
                      <m:r>
                        <a:rPr lang="en-US" sz="2800" b="1" i="1" smtClean="0">
                          <a:solidFill>
                            <a:srgbClr val="0070C0"/>
                          </a:solidFill>
                          <a:latin typeface="Cambria Math" panose="02040503050406030204" pitchFamily="18" charset="0"/>
                        </a:rPr>
                        <m:t>=(</m:t>
                      </m:r>
                      <m:r>
                        <a:rPr lang="en-US" sz="2800" b="1" i="1" smtClean="0">
                          <a:solidFill>
                            <a:srgbClr val="0070C0"/>
                          </a:solidFill>
                          <a:latin typeface="Cambria Math" panose="02040503050406030204" pitchFamily="18" charset="0"/>
                        </a:rPr>
                        <m:t>𝟑</m:t>
                      </m:r>
                      <m:r>
                        <a:rPr lang="en-US" sz="2800" b="1" i="1" smtClean="0">
                          <a:solidFill>
                            <a:srgbClr val="0070C0"/>
                          </a:solidFill>
                          <a:latin typeface="Cambria Math" panose="02040503050406030204" pitchFamily="18" charset="0"/>
                        </a:rPr>
                        <m:t>,</m:t>
                      </m:r>
                      <m:r>
                        <a:rPr lang="en-US" sz="2800" b="1" i="1" smtClean="0">
                          <a:solidFill>
                            <a:srgbClr val="0070C0"/>
                          </a:solidFill>
                          <a:latin typeface="Cambria Math" panose="02040503050406030204" pitchFamily="18" charset="0"/>
                        </a:rPr>
                        <m:t>𝟐</m:t>
                      </m:r>
                      <m:r>
                        <a:rPr lang="en-US" sz="2800" b="1" i="1" smtClean="0">
                          <a:solidFill>
                            <a:srgbClr val="0070C0"/>
                          </a:solidFill>
                          <a:latin typeface="Cambria Math" panose="02040503050406030204" pitchFamily="18" charset="0"/>
                        </a:rPr>
                        <m:t>)</m:t>
                      </m:r>
                    </m:oMath>
                  </m:oMathPara>
                </a14:m>
                <a:endParaRPr lang="en-GB" sz="2800" b="1" dirty="0"/>
              </a:p>
            </p:txBody>
          </p:sp>
        </mc:Choice>
        <mc:Fallback xmlns="">
          <p:sp>
            <p:nvSpPr>
              <p:cNvPr id="3" name="TextBox 2">
                <a:extLst>
                  <a:ext uri="{FF2B5EF4-FFF2-40B4-BE49-F238E27FC236}">
                    <a16:creationId xmlns:a16="http://schemas.microsoft.com/office/drawing/2014/main" id="{DB541362-A8AA-464D-B350-469D0E6EFF51}"/>
                  </a:ext>
                </a:extLst>
              </p:cNvPr>
              <p:cNvSpPr txBox="1">
                <a:spLocks noRot="1" noChangeAspect="1" noMove="1" noResize="1" noEditPoints="1" noAdjustHandles="1" noChangeArrowheads="1" noChangeShapeType="1" noTextEdit="1"/>
              </p:cNvSpPr>
              <p:nvPr/>
            </p:nvSpPr>
            <p:spPr>
              <a:xfrm>
                <a:off x="509255" y="6180337"/>
                <a:ext cx="6806644" cy="523220"/>
              </a:xfrm>
              <a:prstGeom prst="rect">
                <a:avLst/>
              </a:prstGeom>
              <a:blipFill>
                <a:blip r:embed="rId4"/>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123673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7AB4A3-CD56-4E48-A9BF-FB9AA58A0CDE}"/>
              </a:ext>
            </a:extLst>
          </p:cNvPr>
          <p:cNvSpPr>
            <a:spLocks noGrp="1"/>
          </p:cNvSpPr>
          <p:nvPr>
            <p:ph type="title"/>
          </p:nvPr>
        </p:nvSpPr>
        <p:spPr/>
        <p:txBody>
          <a:bodyPr/>
          <a:lstStyle/>
          <a:p>
            <a:r>
              <a:rPr lang="en-US" dirty="0"/>
              <a:t>The maze problem</a:t>
            </a:r>
            <a:endParaRPr lang="en-GB"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1AAED375-7E41-42A6-B735-F3D5A7E83785}"/>
                  </a:ext>
                </a:extLst>
              </p:cNvPr>
              <p:cNvSpPr>
                <a:spLocks noGrp="1"/>
              </p:cNvSpPr>
              <p:nvPr>
                <p:ph sz="half" idx="1"/>
              </p:nvPr>
            </p:nvSpPr>
            <p:spPr>
              <a:xfrm>
                <a:off x="838200" y="1825624"/>
                <a:ext cx="6148754" cy="5032375"/>
              </a:xfrm>
            </p:spPr>
            <p:txBody>
              <a:bodyPr>
                <a:normAutofit/>
              </a:bodyPr>
              <a:lstStyle/>
              <a:p>
                <a:pPr marL="0" indent="0">
                  <a:buNone/>
                </a:pPr>
                <a:r>
                  <a:rPr lang="en-US" b="1" dirty="0"/>
                  <a:t>Reward value:</a:t>
                </a:r>
              </a:p>
              <a:p>
                <a:r>
                  <a:rPr lang="en-US" dirty="0"/>
                  <a:t>For every </a:t>
                </a:r>
                <a:r>
                  <a:rPr lang="en-US" b="1" dirty="0">
                    <a:solidFill>
                      <a:srgbClr val="0070C0"/>
                    </a:solidFill>
                  </a:rPr>
                  <a:t>state</a:t>
                </a:r>
                <a:r>
                  <a:rPr lang="en-US" dirty="0"/>
                  <a:t> and every </a:t>
                </a:r>
                <a:r>
                  <a:rPr lang="en-US" b="1" dirty="0">
                    <a:solidFill>
                      <a:srgbClr val="7030A0"/>
                    </a:solidFill>
                  </a:rPr>
                  <a:t>action</a:t>
                </a:r>
                <a:r>
                  <a:rPr lang="en-US" dirty="0"/>
                  <a:t> of the agent, the </a:t>
                </a:r>
                <a:r>
                  <a:rPr lang="en-US" b="1" dirty="0">
                    <a:solidFill>
                      <a:schemeClr val="accent2"/>
                    </a:solidFill>
                  </a:rPr>
                  <a:t>reward </a:t>
                </a:r>
                <a14:m>
                  <m:oMath xmlns:m="http://schemas.openxmlformats.org/officeDocument/2006/math">
                    <m:sSub>
                      <m:sSubPr>
                        <m:ctrlPr>
                          <a:rPr lang="en-US" b="1" i="1" smtClean="0">
                            <a:solidFill>
                              <a:schemeClr val="accent2"/>
                            </a:solidFill>
                            <a:latin typeface="Cambria Math" panose="02040503050406030204" pitchFamily="18" charset="0"/>
                          </a:rPr>
                        </m:ctrlPr>
                      </m:sSubPr>
                      <m:e>
                        <m:r>
                          <a:rPr lang="en-US" b="1" i="1" smtClean="0">
                            <a:solidFill>
                              <a:schemeClr val="accent2"/>
                            </a:solidFill>
                            <a:latin typeface="Cambria Math" panose="02040503050406030204" pitchFamily="18" charset="0"/>
                          </a:rPr>
                          <m:t>𝑹</m:t>
                        </m:r>
                      </m:e>
                      <m:sub>
                        <m:r>
                          <a:rPr lang="en-US" b="1" i="1" smtClean="0">
                            <a:solidFill>
                              <a:schemeClr val="accent2"/>
                            </a:solidFill>
                            <a:latin typeface="Cambria Math" panose="02040503050406030204" pitchFamily="18" charset="0"/>
                          </a:rPr>
                          <m:t>𝒕</m:t>
                        </m:r>
                      </m:sub>
                    </m:sSub>
                  </m:oMath>
                </a14:m>
                <a:r>
                  <a:rPr lang="en-GB" b="1" dirty="0">
                    <a:solidFill>
                      <a:schemeClr val="accent2"/>
                    </a:solidFill>
                  </a:rPr>
                  <a:t> </a:t>
                </a:r>
                <a:r>
                  <a:rPr lang="en-GB" dirty="0"/>
                  <a:t>is set to -1.</a:t>
                </a:r>
              </a:p>
              <a:p>
                <a:r>
                  <a:rPr lang="en-GB" dirty="0"/>
                  <a:t>The game stops when the agent reaches the Goal square, i.e. </a:t>
                </a:r>
                <a:r>
                  <a:rPr lang="en-GB" b="1" dirty="0">
                    <a:solidFill>
                      <a:srgbClr val="0070C0"/>
                    </a:solidFill>
                  </a:rPr>
                  <a:t>state becoming (8, 7)</a:t>
                </a:r>
                <a:r>
                  <a:rPr lang="en-GB" dirty="0"/>
                  <a:t>.</a:t>
                </a:r>
              </a:p>
              <a:p>
                <a:pPr marL="0" indent="0">
                  <a:buNone/>
                </a:pPr>
                <a:endParaRPr lang="en-GB" dirty="0"/>
              </a:p>
              <a:p>
                <a:pPr marL="0" indent="0">
                  <a:buNone/>
                </a:pPr>
                <a:endParaRPr lang="en-GB" dirty="0"/>
              </a:p>
              <a:p>
                <a:pPr marL="0" indent="0">
                  <a:buNone/>
                </a:pPr>
                <a:endParaRPr lang="en-GB" dirty="0"/>
              </a:p>
              <a:p>
                <a:pPr marL="0" indent="0">
                  <a:buNone/>
                </a:pPr>
                <a:endParaRPr lang="en-GB" dirty="0"/>
              </a:p>
            </p:txBody>
          </p:sp>
        </mc:Choice>
        <mc:Fallback xmlns="">
          <p:sp>
            <p:nvSpPr>
              <p:cNvPr id="4" name="Content Placeholder 3">
                <a:extLst>
                  <a:ext uri="{FF2B5EF4-FFF2-40B4-BE49-F238E27FC236}">
                    <a16:creationId xmlns:a16="http://schemas.microsoft.com/office/drawing/2014/main" id="{1AAED375-7E41-42A6-B735-F3D5A7E83785}"/>
                  </a:ext>
                </a:extLst>
              </p:cNvPr>
              <p:cNvSpPr>
                <a:spLocks noGrp="1" noRot="1" noChangeAspect="1" noMove="1" noResize="1" noEditPoints="1" noAdjustHandles="1" noChangeArrowheads="1" noChangeShapeType="1" noTextEdit="1"/>
              </p:cNvSpPr>
              <p:nvPr>
                <p:ph sz="half" idx="1"/>
              </p:nvPr>
            </p:nvSpPr>
            <p:spPr>
              <a:xfrm>
                <a:off x="838200" y="1825624"/>
                <a:ext cx="6148754" cy="5032375"/>
              </a:xfrm>
              <a:blipFill>
                <a:blip r:embed="rId2"/>
                <a:stretch>
                  <a:fillRect l="-2083" t="-1937" r="-1091"/>
                </a:stretch>
              </a:blipFill>
            </p:spPr>
            <p:txBody>
              <a:bodyPr/>
              <a:lstStyle/>
              <a:p>
                <a:r>
                  <a:rPr lang="en-GB">
                    <a:noFill/>
                  </a:rPr>
                  <a:t> </a:t>
                </a:r>
              </a:p>
            </p:txBody>
          </p:sp>
        </mc:Fallback>
      </mc:AlternateContent>
      <p:pic>
        <p:nvPicPr>
          <p:cNvPr id="9" name="Picture 8">
            <a:extLst>
              <a:ext uri="{FF2B5EF4-FFF2-40B4-BE49-F238E27FC236}">
                <a16:creationId xmlns:a16="http://schemas.microsoft.com/office/drawing/2014/main" id="{7D2B5B9C-EFD5-494E-8EC1-D0099AD8661C}"/>
              </a:ext>
            </a:extLst>
          </p:cNvPr>
          <p:cNvPicPr>
            <a:picLocks noChangeAspect="1"/>
          </p:cNvPicPr>
          <p:nvPr/>
        </p:nvPicPr>
        <p:blipFill rotWithShape="1">
          <a:blip r:embed="rId3"/>
          <a:srcRect l="56987" t="37128" r="29679" b="28080"/>
          <a:stretch/>
        </p:blipFill>
        <p:spPr>
          <a:xfrm>
            <a:off x="7050885" y="2114789"/>
            <a:ext cx="5141115" cy="4192222"/>
          </a:xfrm>
          <a:prstGeom prst="rect">
            <a:avLst/>
          </a:prstGeom>
        </p:spPr>
      </p:pic>
    </p:spTree>
    <p:extLst>
      <p:ext uri="{BB962C8B-B14F-4D97-AF65-F5344CB8AC3E}">
        <p14:creationId xmlns:p14="http://schemas.microsoft.com/office/powerpoint/2010/main" val="12351882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7AB4A3-CD56-4E48-A9BF-FB9AA58A0CDE}"/>
              </a:ext>
            </a:extLst>
          </p:cNvPr>
          <p:cNvSpPr>
            <a:spLocks noGrp="1"/>
          </p:cNvSpPr>
          <p:nvPr>
            <p:ph type="title"/>
          </p:nvPr>
        </p:nvSpPr>
        <p:spPr/>
        <p:txBody>
          <a:bodyPr/>
          <a:lstStyle/>
          <a:p>
            <a:r>
              <a:rPr lang="en-US" dirty="0"/>
              <a:t>The maze problem</a:t>
            </a:r>
            <a:endParaRPr lang="en-GB"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1AAED375-7E41-42A6-B735-F3D5A7E83785}"/>
                  </a:ext>
                </a:extLst>
              </p:cNvPr>
              <p:cNvSpPr>
                <a:spLocks noGrp="1"/>
              </p:cNvSpPr>
              <p:nvPr>
                <p:ph sz="half" idx="1"/>
              </p:nvPr>
            </p:nvSpPr>
            <p:spPr>
              <a:xfrm>
                <a:off x="838199" y="1825624"/>
                <a:ext cx="10993017" cy="5032375"/>
              </a:xfrm>
            </p:spPr>
            <p:txBody>
              <a:bodyPr>
                <a:normAutofit/>
              </a:bodyPr>
              <a:lstStyle/>
              <a:p>
                <a:pPr marL="0" indent="0">
                  <a:buNone/>
                </a:pPr>
                <a:r>
                  <a:rPr lang="en-US" b="1" dirty="0"/>
                  <a:t>Reward value:</a:t>
                </a:r>
              </a:p>
              <a:p>
                <a:r>
                  <a:rPr lang="en-US" dirty="0"/>
                  <a:t>For every </a:t>
                </a:r>
                <a:r>
                  <a:rPr lang="en-US" b="1" dirty="0">
                    <a:solidFill>
                      <a:srgbClr val="0070C0"/>
                    </a:solidFill>
                  </a:rPr>
                  <a:t>state</a:t>
                </a:r>
                <a:r>
                  <a:rPr lang="en-US" dirty="0"/>
                  <a:t> and every </a:t>
                </a:r>
                <a:r>
                  <a:rPr lang="en-US" b="1" dirty="0">
                    <a:solidFill>
                      <a:srgbClr val="7030A0"/>
                    </a:solidFill>
                  </a:rPr>
                  <a:t>action</a:t>
                </a:r>
                <a:r>
                  <a:rPr lang="en-US" dirty="0"/>
                  <a:t> of the agent, the </a:t>
                </a:r>
                <a:r>
                  <a:rPr lang="en-US" b="1" dirty="0">
                    <a:solidFill>
                      <a:schemeClr val="accent2"/>
                    </a:solidFill>
                  </a:rPr>
                  <a:t>reward </a:t>
                </a:r>
                <a14:m>
                  <m:oMath xmlns:m="http://schemas.openxmlformats.org/officeDocument/2006/math">
                    <m:sSub>
                      <m:sSubPr>
                        <m:ctrlPr>
                          <a:rPr lang="en-US" b="1" i="1">
                            <a:solidFill>
                              <a:schemeClr val="accent2"/>
                            </a:solidFill>
                            <a:latin typeface="Cambria Math" panose="02040503050406030204" pitchFamily="18" charset="0"/>
                          </a:rPr>
                        </m:ctrlPr>
                      </m:sSubPr>
                      <m:e>
                        <m:r>
                          <a:rPr lang="en-US" b="1" i="1">
                            <a:solidFill>
                              <a:schemeClr val="accent2"/>
                            </a:solidFill>
                            <a:latin typeface="Cambria Math" panose="02040503050406030204" pitchFamily="18" charset="0"/>
                          </a:rPr>
                          <m:t>𝑹</m:t>
                        </m:r>
                      </m:e>
                      <m:sub>
                        <m:r>
                          <a:rPr lang="en-US" b="1" i="1">
                            <a:solidFill>
                              <a:schemeClr val="accent2"/>
                            </a:solidFill>
                            <a:latin typeface="Cambria Math" panose="02040503050406030204" pitchFamily="18" charset="0"/>
                          </a:rPr>
                          <m:t>𝒕</m:t>
                        </m:r>
                      </m:sub>
                    </m:sSub>
                  </m:oMath>
                </a14:m>
                <a:r>
                  <a:rPr lang="en-GB" b="1" dirty="0">
                    <a:solidFill>
                      <a:schemeClr val="accent2"/>
                    </a:solidFill>
                  </a:rPr>
                  <a:t> </a:t>
                </a:r>
                <a:r>
                  <a:rPr lang="en-GB" dirty="0"/>
                  <a:t>is set to -1.</a:t>
                </a:r>
              </a:p>
              <a:p>
                <a:r>
                  <a:rPr lang="en-GB" dirty="0"/>
                  <a:t>The game stops when the agent reaches the Goal square, i.e. </a:t>
                </a:r>
                <a:r>
                  <a:rPr lang="en-GB" b="1" dirty="0">
                    <a:solidFill>
                      <a:srgbClr val="0070C0"/>
                    </a:solidFill>
                  </a:rPr>
                  <a:t>state becoming (8, 7)</a:t>
                </a:r>
                <a:r>
                  <a:rPr lang="en-GB" dirty="0"/>
                  <a:t>.</a:t>
                </a:r>
              </a:p>
              <a:p>
                <a:r>
                  <a:rPr lang="en-GB" dirty="0"/>
                  <a:t>The </a:t>
                </a:r>
                <a:r>
                  <a:rPr lang="en-GB" b="1" dirty="0">
                    <a:solidFill>
                      <a:schemeClr val="accent2"/>
                    </a:solidFill>
                  </a:rPr>
                  <a:t>cumulated reward/gain </a:t>
                </a:r>
                <a14:m>
                  <m:oMath xmlns:m="http://schemas.openxmlformats.org/officeDocument/2006/math">
                    <m:sSub>
                      <m:sSubPr>
                        <m:ctrlPr>
                          <a:rPr lang="en-US" b="1" i="1" smtClean="0">
                            <a:solidFill>
                              <a:schemeClr val="accent2"/>
                            </a:solidFill>
                            <a:latin typeface="Cambria Math" panose="02040503050406030204" pitchFamily="18" charset="0"/>
                          </a:rPr>
                        </m:ctrlPr>
                      </m:sSubPr>
                      <m:e>
                        <m:r>
                          <a:rPr lang="en-US" b="1" i="0" smtClean="0">
                            <a:solidFill>
                              <a:schemeClr val="accent2"/>
                            </a:solidFill>
                            <a:latin typeface="Cambria Math" panose="02040503050406030204" pitchFamily="18" charset="0"/>
                          </a:rPr>
                          <m:t>𝐆</m:t>
                        </m:r>
                      </m:e>
                      <m:sub>
                        <m:r>
                          <a:rPr lang="en-US" b="1" i="0" smtClean="0">
                            <a:solidFill>
                              <a:schemeClr val="accent2"/>
                            </a:solidFill>
                            <a:latin typeface="Cambria Math" panose="02040503050406030204" pitchFamily="18" charset="0"/>
                          </a:rPr>
                          <m:t>𝐭</m:t>
                        </m:r>
                      </m:sub>
                    </m:sSub>
                    <m:r>
                      <a:rPr lang="en-US" b="1" i="0" smtClean="0">
                        <a:solidFill>
                          <a:schemeClr val="accent2"/>
                        </a:solidFill>
                        <a:latin typeface="Cambria Math" panose="02040503050406030204" pitchFamily="18" charset="0"/>
                      </a:rPr>
                      <m:t>= </m:t>
                    </m:r>
                    <m:nary>
                      <m:naryPr>
                        <m:chr m:val="∑"/>
                        <m:supHide m:val="on"/>
                        <m:ctrlPr>
                          <a:rPr lang="en-US" b="1" i="1" smtClean="0">
                            <a:solidFill>
                              <a:schemeClr val="accent2"/>
                            </a:solidFill>
                            <a:latin typeface="Cambria Math" panose="02040503050406030204" pitchFamily="18" charset="0"/>
                          </a:rPr>
                        </m:ctrlPr>
                      </m:naryPr>
                      <m:sub>
                        <m:r>
                          <a:rPr lang="en-US" b="1" i="1" smtClean="0">
                            <a:solidFill>
                              <a:schemeClr val="accent2"/>
                            </a:solidFill>
                            <a:latin typeface="Cambria Math" panose="02040503050406030204" pitchFamily="18" charset="0"/>
                          </a:rPr>
                          <m:t>𝒕</m:t>
                        </m:r>
                      </m:sub>
                      <m:sup/>
                      <m:e>
                        <m:sSub>
                          <m:sSubPr>
                            <m:ctrlPr>
                              <a:rPr lang="en-US" b="1" i="1" smtClean="0">
                                <a:solidFill>
                                  <a:schemeClr val="accent2"/>
                                </a:solidFill>
                                <a:latin typeface="Cambria Math" panose="02040503050406030204" pitchFamily="18" charset="0"/>
                              </a:rPr>
                            </m:ctrlPr>
                          </m:sSubPr>
                          <m:e>
                            <m:r>
                              <a:rPr lang="en-US" b="1" i="1" smtClean="0">
                                <a:solidFill>
                                  <a:schemeClr val="accent2"/>
                                </a:solidFill>
                                <a:latin typeface="Cambria Math" panose="02040503050406030204" pitchFamily="18" charset="0"/>
                              </a:rPr>
                              <m:t>𝑹</m:t>
                            </m:r>
                          </m:e>
                          <m:sub>
                            <m:r>
                              <a:rPr lang="en-US" b="1" i="1" smtClean="0">
                                <a:solidFill>
                                  <a:schemeClr val="accent2"/>
                                </a:solidFill>
                                <a:latin typeface="Cambria Math" panose="02040503050406030204" pitchFamily="18" charset="0"/>
                              </a:rPr>
                              <m:t>𝒕</m:t>
                            </m:r>
                          </m:sub>
                        </m:sSub>
                      </m:e>
                    </m:nary>
                  </m:oMath>
                </a14:m>
                <a:r>
                  <a:rPr lang="en-GB" b="1" dirty="0">
                    <a:solidFill>
                      <a:schemeClr val="accent2"/>
                    </a:solidFill>
                  </a:rPr>
                  <a:t> </a:t>
                </a:r>
                <a:r>
                  <a:rPr lang="en-GB" dirty="0"/>
                  <a:t>will be equal to minus 1 times the number of steps taken to get from the start square to the goal square.</a:t>
                </a:r>
              </a:p>
              <a:p>
                <a:r>
                  <a:rPr lang="en-GB" dirty="0"/>
                  <a:t>Maximizing </a:t>
                </a:r>
                <a14:m>
                  <m:oMath xmlns:m="http://schemas.openxmlformats.org/officeDocument/2006/math">
                    <m:sSub>
                      <m:sSubPr>
                        <m:ctrlPr>
                          <a:rPr lang="en-US" b="1" i="1">
                            <a:solidFill>
                              <a:schemeClr val="accent2"/>
                            </a:solidFill>
                            <a:latin typeface="Cambria Math" panose="02040503050406030204" pitchFamily="18" charset="0"/>
                          </a:rPr>
                        </m:ctrlPr>
                      </m:sSubPr>
                      <m:e>
                        <m:r>
                          <a:rPr lang="en-US" b="1">
                            <a:solidFill>
                              <a:schemeClr val="accent2"/>
                            </a:solidFill>
                            <a:latin typeface="Cambria Math" panose="02040503050406030204" pitchFamily="18" charset="0"/>
                          </a:rPr>
                          <m:t>𝐆</m:t>
                        </m:r>
                      </m:e>
                      <m:sub>
                        <m:r>
                          <a:rPr lang="en-US" b="1">
                            <a:solidFill>
                              <a:schemeClr val="accent2"/>
                            </a:solidFill>
                            <a:latin typeface="Cambria Math" panose="02040503050406030204" pitchFamily="18" charset="0"/>
                          </a:rPr>
                          <m:t>𝐭</m:t>
                        </m:r>
                      </m:sub>
                    </m:sSub>
                    <m:r>
                      <a:rPr lang="en-US" b="1">
                        <a:solidFill>
                          <a:schemeClr val="accent2"/>
                        </a:solidFill>
                        <a:latin typeface="Cambria Math" panose="02040503050406030204" pitchFamily="18" charset="0"/>
                      </a:rPr>
                      <m:t>= </m:t>
                    </m:r>
                    <m:nary>
                      <m:naryPr>
                        <m:chr m:val="∑"/>
                        <m:supHide m:val="on"/>
                        <m:ctrlPr>
                          <a:rPr lang="en-US" b="1" i="1">
                            <a:solidFill>
                              <a:schemeClr val="accent2"/>
                            </a:solidFill>
                            <a:latin typeface="Cambria Math" panose="02040503050406030204" pitchFamily="18" charset="0"/>
                          </a:rPr>
                        </m:ctrlPr>
                      </m:naryPr>
                      <m:sub>
                        <m:r>
                          <a:rPr lang="en-US" b="1" i="1">
                            <a:solidFill>
                              <a:schemeClr val="accent2"/>
                            </a:solidFill>
                            <a:latin typeface="Cambria Math" panose="02040503050406030204" pitchFamily="18" charset="0"/>
                          </a:rPr>
                          <m:t>𝒕</m:t>
                        </m:r>
                      </m:sub>
                      <m:sup/>
                      <m:e>
                        <m:sSub>
                          <m:sSubPr>
                            <m:ctrlPr>
                              <a:rPr lang="en-US" b="1" i="1">
                                <a:solidFill>
                                  <a:schemeClr val="accent2"/>
                                </a:solidFill>
                                <a:latin typeface="Cambria Math" panose="02040503050406030204" pitchFamily="18" charset="0"/>
                              </a:rPr>
                            </m:ctrlPr>
                          </m:sSubPr>
                          <m:e>
                            <m:r>
                              <a:rPr lang="en-US" b="1" i="1">
                                <a:solidFill>
                                  <a:schemeClr val="accent2"/>
                                </a:solidFill>
                                <a:latin typeface="Cambria Math" panose="02040503050406030204" pitchFamily="18" charset="0"/>
                              </a:rPr>
                              <m:t>𝑹</m:t>
                            </m:r>
                          </m:e>
                          <m:sub>
                            <m:r>
                              <a:rPr lang="en-US" b="1" i="1">
                                <a:solidFill>
                                  <a:schemeClr val="accent2"/>
                                </a:solidFill>
                                <a:latin typeface="Cambria Math" panose="02040503050406030204" pitchFamily="18" charset="0"/>
                              </a:rPr>
                              <m:t>𝒕</m:t>
                            </m:r>
                          </m:sub>
                        </m:sSub>
                      </m:e>
                    </m:nary>
                  </m:oMath>
                </a14:m>
                <a:r>
                  <a:rPr lang="en-GB" dirty="0"/>
                  <a:t> is then strictly equivalent to </a:t>
                </a:r>
                <a:r>
                  <a:rPr lang="en-GB" b="1" dirty="0"/>
                  <a:t>finding the shortest path out of the maze</a:t>
                </a:r>
                <a:r>
                  <a:rPr lang="en-GB" dirty="0"/>
                  <a:t>.</a:t>
                </a:r>
              </a:p>
              <a:p>
                <a:r>
                  <a:rPr lang="en-GB" dirty="0"/>
                  <a:t>This will be our </a:t>
                </a:r>
                <a:r>
                  <a:rPr lang="en-GB" b="1" dirty="0"/>
                  <a:t>RL framework </a:t>
                </a:r>
                <a:r>
                  <a:rPr lang="en-GB" dirty="0"/>
                  <a:t>for this task.</a:t>
                </a:r>
              </a:p>
              <a:p>
                <a:pPr marL="0" indent="0">
                  <a:buNone/>
                </a:pPr>
                <a:endParaRPr lang="en-GB" dirty="0"/>
              </a:p>
              <a:p>
                <a:pPr marL="0" indent="0">
                  <a:buNone/>
                </a:pPr>
                <a:endParaRPr lang="en-GB" dirty="0"/>
              </a:p>
              <a:p>
                <a:pPr marL="0" indent="0">
                  <a:buNone/>
                </a:pPr>
                <a:endParaRPr lang="en-GB" dirty="0"/>
              </a:p>
              <a:p>
                <a:pPr marL="0" indent="0">
                  <a:buNone/>
                </a:pPr>
                <a:endParaRPr lang="en-GB" dirty="0"/>
              </a:p>
            </p:txBody>
          </p:sp>
        </mc:Choice>
        <mc:Fallback xmlns="">
          <p:sp>
            <p:nvSpPr>
              <p:cNvPr id="4" name="Content Placeholder 3">
                <a:extLst>
                  <a:ext uri="{FF2B5EF4-FFF2-40B4-BE49-F238E27FC236}">
                    <a16:creationId xmlns:a16="http://schemas.microsoft.com/office/drawing/2014/main" id="{1AAED375-7E41-42A6-B735-F3D5A7E83785}"/>
                  </a:ext>
                </a:extLst>
              </p:cNvPr>
              <p:cNvSpPr>
                <a:spLocks noGrp="1" noRot="1" noChangeAspect="1" noMove="1" noResize="1" noEditPoints="1" noAdjustHandles="1" noChangeArrowheads="1" noChangeShapeType="1" noTextEdit="1"/>
              </p:cNvSpPr>
              <p:nvPr>
                <p:ph sz="half" idx="1"/>
              </p:nvPr>
            </p:nvSpPr>
            <p:spPr>
              <a:xfrm>
                <a:off x="838199" y="1825624"/>
                <a:ext cx="10993017" cy="5032375"/>
              </a:xfrm>
              <a:blipFill>
                <a:blip r:embed="rId2"/>
                <a:stretch>
                  <a:fillRect l="-1109" t="-1937" r="-887"/>
                </a:stretch>
              </a:blipFill>
            </p:spPr>
            <p:txBody>
              <a:bodyPr/>
              <a:lstStyle/>
              <a:p>
                <a:r>
                  <a:rPr lang="en-GB">
                    <a:noFill/>
                  </a:rPr>
                  <a:t> </a:t>
                </a:r>
              </a:p>
            </p:txBody>
          </p:sp>
        </mc:Fallback>
      </mc:AlternateContent>
    </p:spTree>
    <p:extLst>
      <p:ext uri="{BB962C8B-B14F-4D97-AF65-F5344CB8AC3E}">
        <p14:creationId xmlns:p14="http://schemas.microsoft.com/office/powerpoint/2010/main" val="26986826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AFE055-D730-4F57-BDA7-19E53EFF4BF2}"/>
              </a:ext>
            </a:extLst>
          </p:cNvPr>
          <p:cNvSpPr>
            <a:spLocks noGrp="1"/>
          </p:cNvSpPr>
          <p:nvPr>
            <p:ph type="title"/>
          </p:nvPr>
        </p:nvSpPr>
        <p:spPr/>
        <p:txBody>
          <a:bodyPr/>
          <a:lstStyle/>
          <a:p>
            <a:r>
              <a:rPr lang="en-US" dirty="0"/>
              <a:t>Value function V</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6B1E547-86BB-4723-80F3-6238130DC1D5}"/>
                  </a:ext>
                </a:extLst>
              </p:cNvPr>
              <p:cNvSpPr>
                <a:spLocks noGrp="1"/>
              </p:cNvSpPr>
              <p:nvPr>
                <p:ph idx="1"/>
              </p:nvPr>
            </p:nvSpPr>
            <p:spPr>
              <a:xfrm>
                <a:off x="838200" y="1825624"/>
                <a:ext cx="10515600" cy="5032375"/>
              </a:xfrm>
            </p:spPr>
            <p:txBody>
              <a:bodyPr>
                <a:normAutofit/>
              </a:bodyPr>
              <a:lstStyle/>
              <a:p>
                <a:pPr marL="0" indent="0">
                  <a:buNone/>
                </a:pPr>
                <a:r>
                  <a:rPr lang="en-US" b="1" dirty="0"/>
                  <a:t>Definition (</a:t>
                </a:r>
                <a:r>
                  <a:rPr lang="en-US" b="1" dirty="0">
                    <a:solidFill>
                      <a:srgbClr val="00B050"/>
                    </a:solidFill>
                  </a:rPr>
                  <a:t>value function V</a:t>
                </a:r>
                <a:r>
                  <a:rPr lang="en-US" b="1" dirty="0"/>
                  <a:t>):</a:t>
                </a:r>
              </a:p>
              <a:p>
                <a:pPr marL="0" indent="0">
                  <a:buNone/>
                </a:pPr>
                <a:r>
                  <a:rPr lang="en-US" dirty="0"/>
                  <a:t>The </a:t>
                </a:r>
                <a:r>
                  <a:rPr lang="en-US" b="1" dirty="0">
                    <a:solidFill>
                      <a:srgbClr val="00B050"/>
                    </a:solidFill>
                  </a:rPr>
                  <a:t>value function V </a:t>
                </a:r>
                <a:r>
                  <a:rPr lang="en-US" dirty="0"/>
                  <a:t>is a prediction/estimation of the future cumulated reward/gain, if in state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𝑠</m:t>
                        </m:r>
                      </m:e>
                      <m:sub>
                        <m:r>
                          <a:rPr lang="en-US" i="1" dirty="0">
                            <a:latin typeface="Cambria Math" panose="02040503050406030204" pitchFamily="18" charset="0"/>
                          </a:rPr>
                          <m:t>𝑡</m:t>
                        </m:r>
                      </m:sub>
                    </m:sSub>
                    <m:r>
                      <a:rPr lang="en-US" i="1" dirty="0">
                        <a:latin typeface="Cambria Math" panose="02040503050406030204" pitchFamily="18" charset="0"/>
                      </a:rPr>
                      <m:t> </m:t>
                    </m:r>
                  </m:oMath>
                </a14:m>
                <a:r>
                  <a:rPr lang="en-US" dirty="0"/>
                  <a:t>at time </a:t>
                </a:r>
                <a14:m>
                  <m:oMath xmlns:m="http://schemas.openxmlformats.org/officeDocument/2006/math">
                    <m:r>
                      <a:rPr lang="en-US" i="1" dirty="0">
                        <a:latin typeface="Cambria Math" panose="02040503050406030204" pitchFamily="18" charset="0"/>
                      </a:rPr>
                      <m:t>𝑡</m:t>
                    </m:r>
                  </m:oMath>
                </a14:m>
                <a:r>
                  <a:rPr lang="en-US" dirty="0"/>
                  <a:t>, for the policy </a:t>
                </a:r>
                <a14:m>
                  <m:oMath xmlns:m="http://schemas.openxmlformats.org/officeDocument/2006/math">
                    <m:r>
                      <a:rPr lang="en-US" i="1" dirty="0">
                        <a:latin typeface="Cambria Math" panose="02040503050406030204" pitchFamily="18" charset="0"/>
                      </a:rPr>
                      <m:t>𝜋</m:t>
                    </m:r>
                  </m:oMath>
                </a14:m>
                <a:r>
                  <a:rPr lang="en-US" dirty="0"/>
                  <a:t>.</a:t>
                </a: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m:t>
                      </m:r>
                      <m:r>
                        <a:rPr lang="en-US" i="1">
                          <a:latin typeface="Cambria Math" panose="02040503050406030204" pitchFamily="18" charset="0"/>
                        </a:rPr>
                        <m:t>𝑡</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𝑡</m:t>
                          </m:r>
                        </m:sub>
                      </m:sSub>
                      <m:r>
                        <a:rPr lang="en-US" i="1">
                          <a:latin typeface="Cambria Math" panose="02040503050406030204" pitchFamily="18" charset="0"/>
                        </a:rPr>
                        <m:t>,  </m:t>
                      </m:r>
                      <m:sSubSup>
                        <m:sSubSupPr>
                          <m:ctrlPr>
                            <a:rPr lang="en-US" b="0" i="1" smtClean="0">
                              <a:latin typeface="Cambria Math" panose="02040503050406030204" pitchFamily="18" charset="0"/>
                            </a:rPr>
                          </m:ctrlPr>
                        </m:sSubSupPr>
                        <m:e>
                          <m:r>
                            <a:rPr lang="en-US" i="1">
                              <a:latin typeface="Cambria Math" panose="02040503050406030204" pitchFamily="18" charset="0"/>
                            </a:rPr>
                            <m:t>𝑉</m:t>
                          </m:r>
                        </m:e>
                        <m:sub>
                          <m:r>
                            <a:rPr lang="en-US" b="0" i="1" smtClean="0">
                              <a:latin typeface="Cambria Math" panose="02040503050406030204" pitchFamily="18" charset="0"/>
                            </a:rPr>
                            <m:t>𝑡</m:t>
                          </m:r>
                        </m:sub>
                        <m:sup>
                          <m:r>
                            <a:rPr lang="en-US" b="0" i="1" smtClean="0">
                              <a:latin typeface="Cambria Math" panose="02040503050406030204" pitchFamily="18" charset="0"/>
                            </a:rPr>
                            <m:t>𝜋</m:t>
                          </m:r>
                        </m:sup>
                      </m:sSubSup>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𝑡</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i="1">
                              <a:latin typeface="Cambria Math" panose="02040503050406030204" pitchFamily="18" charset="0"/>
                            </a:rPr>
                            <m:t>𝜋</m:t>
                          </m:r>
                        </m:sub>
                      </m:sSub>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+2</m:t>
                              </m:r>
                            </m:sub>
                          </m:sSub>
                          <m:r>
                            <a:rPr lang="en-US" i="1">
                              <a:latin typeface="Cambria Math" panose="02040503050406030204" pitchFamily="18" charset="0"/>
                            </a:rPr>
                            <m:t>+…</m:t>
                          </m:r>
                        </m:e>
                      </m:d>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𝑡</m:t>
                          </m:r>
                        </m:sub>
                      </m:sSub>
                      <m:r>
                        <a:rPr lang="en-US" i="1">
                          <a:latin typeface="Cambria Math" panose="02040503050406030204" pitchFamily="18" charset="0"/>
                        </a:rPr>
                        <m:t>]</m:t>
                      </m:r>
                    </m:oMath>
                  </m:oMathPara>
                </a14:m>
                <a:endParaRPr lang="en-GB" dirty="0"/>
              </a:p>
              <a:p>
                <a:pPr marL="0" indent="0">
                  <a:buNone/>
                </a:pPr>
                <a:endParaRPr lang="en-GB" dirty="0"/>
              </a:p>
              <a:p>
                <a:pPr marL="0" indent="0">
                  <a:buNone/>
                </a:pPr>
                <a:r>
                  <a:rPr lang="en-GB" dirty="0"/>
                  <a:t>In general, we add a parameter </a:t>
                </a:r>
                <a14:m>
                  <m:oMath xmlns:m="http://schemas.openxmlformats.org/officeDocument/2006/math">
                    <m:r>
                      <a:rPr lang="en-GB" i="1" dirty="0">
                        <a:latin typeface="Cambria Math" panose="02040503050406030204" pitchFamily="18" charset="0"/>
                      </a:rPr>
                      <m:t>𝛾</m:t>
                    </m:r>
                    <m:r>
                      <a:rPr lang="en-GB" i="1" dirty="0">
                        <a:latin typeface="Cambria Math" panose="02040503050406030204" pitchFamily="18" charset="0"/>
                      </a:rPr>
                      <m:t>∈[0,1]</m:t>
                    </m:r>
                  </m:oMath>
                </a14:m>
                <a:r>
                  <a:rPr lang="en-GB" dirty="0"/>
                  <a:t>, which gives more or less importance to the future or present rewards.</a:t>
                </a: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m:t>
                      </m:r>
                      <m:r>
                        <a:rPr lang="en-US" i="1">
                          <a:latin typeface="Cambria Math" panose="02040503050406030204" pitchFamily="18" charset="0"/>
                        </a:rPr>
                        <m:t>𝑡</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𝑡</m:t>
                          </m:r>
                        </m:sub>
                      </m:sSub>
                      <m:r>
                        <a:rPr lang="en-US" i="1">
                          <a:latin typeface="Cambria Math" panose="02040503050406030204" pitchFamily="18" charset="0"/>
                        </a:rPr>
                        <m:t>,  </m:t>
                      </m:r>
                      <m:sSubSup>
                        <m:sSubSupPr>
                          <m:ctrlPr>
                            <a:rPr lang="en-US" b="0" i="1" smtClean="0">
                              <a:latin typeface="Cambria Math" panose="02040503050406030204" pitchFamily="18" charset="0"/>
                            </a:rPr>
                          </m:ctrlPr>
                        </m:sSubSupPr>
                        <m:e>
                          <m:r>
                            <a:rPr lang="en-US" i="1">
                              <a:latin typeface="Cambria Math" panose="02040503050406030204" pitchFamily="18" charset="0"/>
                            </a:rPr>
                            <m:t>𝑉</m:t>
                          </m:r>
                        </m:e>
                        <m:sub>
                          <m:r>
                            <a:rPr lang="en-US" b="0" i="1" smtClean="0">
                              <a:latin typeface="Cambria Math" panose="02040503050406030204" pitchFamily="18" charset="0"/>
                            </a:rPr>
                            <m:t>𝑡</m:t>
                          </m:r>
                        </m:sub>
                        <m:sup>
                          <m:r>
                            <a:rPr lang="en-US" b="0" i="1" smtClean="0">
                              <a:latin typeface="Cambria Math" panose="02040503050406030204" pitchFamily="18" charset="0"/>
                            </a:rPr>
                            <m:t>𝜋</m:t>
                          </m:r>
                        </m:sup>
                      </m:sSubSup>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𝑡</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i="1">
                              <a:latin typeface="Cambria Math" panose="02040503050406030204" pitchFamily="18" charset="0"/>
                            </a:rPr>
                            <m:t>𝜋</m:t>
                          </m:r>
                        </m:sub>
                      </m:sSub>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𝛾</m:t>
                              </m:r>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𝛾</m:t>
                              </m:r>
                            </m:e>
                            <m:sup>
                              <m:r>
                                <a:rPr lang="en-US" i="1">
                                  <a:latin typeface="Cambria Math" panose="02040503050406030204" pitchFamily="18" charset="0"/>
                                </a:rPr>
                                <m:t>2</m:t>
                              </m:r>
                            </m:sup>
                          </m:sSup>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+2</m:t>
                              </m:r>
                            </m:sub>
                          </m:sSub>
                          <m:r>
                            <a:rPr lang="en-US" i="1">
                              <a:latin typeface="Cambria Math" panose="02040503050406030204" pitchFamily="18" charset="0"/>
                            </a:rPr>
                            <m:t>…</m:t>
                          </m:r>
                        </m:e>
                      </m:d>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𝑡</m:t>
                          </m:r>
                        </m:sub>
                      </m:sSub>
                      <m:r>
                        <a:rPr lang="en-US" i="1">
                          <a:latin typeface="Cambria Math" panose="02040503050406030204" pitchFamily="18" charset="0"/>
                        </a:rPr>
                        <m:t>]</m:t>
                      </m:r>
                    </m:oMath>
                  </m:oMathPara>
                </a14:m>
                <a:endParaRPr lang="en-GB" dirty="0"/>
              </a:p>
              <a:p>
                <a:pPr marL="0" indent="0">
                  <a:buNone/>
                </a:pPr>
                <a:endParaRPr lang="en-GB" dirty="0"/>
              </a:p>
              <a:p>
                <a:pPr marL="0" indent="0">
                  <a:buNone/>
                </a:pPr>
                <a:endParaRPr lang="en-GB" dirty="0"/>
              </a:p>
            </p:txBody>
          </p:sp>
        </mc:Choice>
        <mc:Fallback xmlns="">
          <p:sp>
            <p:nvSpPr>
              <p:cNvPr id="3" name="Content Placeholder 2">
                <a:extLst>
                  <a:ext uri="{FF2B5EF4-FFF2-40B4-BE49-F238E27FC236}">
                    <a16:creationId xmlns:a16="http://schemas.microsoft.com/office/drawing/2014/main" id="{B6B1E547-86BB-4723-80F3-6238130DC1D5}"/>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217" t="-1937"/>
                </a:stretch>
              </a:blipFill>
            </p:spPr>
            <p:txBody>
              <a:bodyPr/>
              <a:lstStyle/>
              <a:p>
                <a:r>
                  <a:rPr lang="en-GB">
                    <a:noFill/>
                  </a:rPr>
                  <a:t> </a:t>
                </a:r>
              </a:p>
            </p:txBody>
          </p:sp>
        </mc:Fallback>
      </mc:AlternateContent>
    </p:spTree>
    <p:extLst>
      <p:ext uri="{BB962C8B-B14F-4D97-AF65-F5344CB8AC3E}">
        <p14:creationId xmlns:p14="http://schemas.microsoft.com/office/powerpoint/2010/main" val="23923851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AFE055-D730-4F57-BDA7-19E53EFF4BF2}"/>
              </a:ext>
            </a:extLst>
          </p:cNvPr>
          <p:cNvSpPr>
            <a:spLocks noGrp="1"/>
          </p:cNvSpPr>
          <p:nvPr>
            <p:ph type="title"/>
          </p:nvPr>
        </p:nvSpPr>
        <p:spPr/>
        <p:txBody>
          <a:bodyPr/>
          <a:lstStyle/>
          <a:p>
            <a:r>
              <a:rPr lang="en-US" dirty="0"/>
              <a:t>Value function V</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6B1E547-86BB-4723-80F3-6238130DC1D5}"/>
                  </a:ext>
                </a:extLst>
              </p:cNvPr>
              <p:cNvSpPr>
                <a:spLocks noGrp="1"/>
              </p:cNvSpPr>
              <p:nvPr>
                <p:ph idx="1"/>
              </p:nvPr>
            </p:nvSpPr>
            <p:spPr>
              <a:xfrm>
                <a:off x="838200" y="1825624"/>
                <a:ext cx="10515600" cy="5032375"/>
              </a:xfrm>
            </p:spPr>
            <p:txBody>
              <a:bodyPr>
                <a:normAutofit/>
              </a:bodyPr>
              <a:lstStyle/>
              <a:p>
                <a:pPr marL="0" indent="0">
                  <a:buNone/>
                </a:pPr>
                <a:r>
                  <a:rPr lang="en-US" b="1" dirty="0"/>
                  <a:t>Definition (</a:t>
                </a:r>
                <a:r>
                  <a:rPr lang="en-US" b="1" dirty="0">
                    <a:solidFill>
                      <a:srgbClr val="00B050"/>
                    </a:solidFill>
                  </a:rPr>
                  <a:t>value function V</a:t>
                </a:r>
                <a:r>
                  <a:rPr lang="en-US" b="1" dirty="0"/>
                  <a:t>):</a:t>
                </a:r>
              </a:p>
              <a:p>
                <a:pPr marL="0" indent="0">
                  <a:buNone/>
                </a:pPr>
                <a:r>
                  <a:rPr lang="en-US" dirty="0"/>
                  <a:t>The </a:t>
                </a:r>
                <a:r>
                  <a:rPr lang="en-US" b="1" dirty="0">
                    <a:solidFill>
                      <a:srgbClr val="00B050"/>
                    </a:solidFill>
                  </a:rPr>
                  <a:t>value function V </a:t>
                </a:r>
                <a:r>
                  <a:rPr lang="en-US" dirty="0"/>
                  <a:t>is a prediction/estimation of the future cumulated reward/gain, if in state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𝑠</m:t>
                        </m:r>
                      </m:e>
                      <m:sub>
                        <m:r>
                          <a:rPr lang="en-US" i="1" dirty="0">
                            <a:latin typeface="Cambria Math" panose="02040503050406030204" pitchFamily="18" charset="0"/>
                          </a:rPr>
                          <m:t>𝑡</m:t>
                        </m:r>
                      </m:sub>
                    </m:sSub>
                    <m:r>
                      <a:rPr lang="en-US" i="1" dirty="0">
                        <a:latin typeface="Cambria Math" panose="02040503050406030204" pitchFamily="18" charset="0"/>
                      </a:rPr>
                      <m:t> </m:t>
                    </m:r>
                  </m:oMath>
                </a14:m>
                <a:r>
                  <a:rPr lang="en-US" dirty="0"/>
                  <a:t>at time </a:t>
                </a:r>
                <a14:m>
                  <m:oMath xmlns:m="http://schemas.openxmlformats.org/officeDocument/2006/math">
                    <m:r>
                      <a:rPr lang="en-US" i="1" dirty="0">
                        <a:latin typeface="Cambria Math" panose="02040503050406030204" pitchFamily="18" charset="0"/>
                      </a:rPr>
                      <m:t>𝑡</m:t>
                    </m:r>
                  </m:oMath>
                </a14:m>
                <a:r>
                  <a:rPr lang="en-US" dirty="0"/>
                  <a:t>, for the policy </a:t>
                </a:r>
                <a14:m>
                  <m:oMath xmlns:m="http://schemas.openxmlformats.org/officeDocument/2006/math">
                    <m:r>
                      <a:rPr lang="en-US" i="1" dirty="0">
                        <a:latin typeface="Cambria Math" panose="02040503050406030204" pitchFamily="18" charset="0"/>
                      </a:rPr>
                      <m:t>𝜋</m:t>
                    </m:r>
                  </m:oMath>
                </a14:m>
                <a:r>
                  <a:rPr lang="en-US" dirty="0"/>
                  <a:t>.</a:t>
                </a:r>
                <a:endParaRPr lang="en-GB" dirty="0"/>
              </a:p>
              <a:p>
                <a:pPr marL="0" indent="0">
                  <a:buNone/>
                </a:pPr>
                <a:r>
                  <a:rPr lang="en-GB" dirty="0"/>
                  <a:t>In general, we add a parameter </a:t>
                </a:r>
                <a14:m>
                  <m:oMath xmlns:m="http://schemas.openxmlformats.org/officeDocument/2006/math">
                    <m:r>
                      <a:rPr lang="en-GB" i="1" dirty="0">
                        <a:latin typeface="Cambria Math" panose="02040503050406030204" pitchFamily="18" charset="0"/>
                      </a:rPr>
                      <m:t>𝛾</m:t>
                    </m:r>
                    <m:r>
                      <a:rPr lang="en-GB" i="1" dirty="0">
                        <a:latin typeface="Cambria Math" panose="02040503050406030204" pitchFamily="18" charset="0"/>
                      </a:rPr>
                      <m:t>∈[0,1]</m:t>
                    </m:r>
                  </m:oMath>
                </a14:m>
                <a:r>
                  <a:rPr lang="en-GB" dirty="0"/>
                  <a:t>, which gives more or less importance to the future or present rewards, in the same way as regularization.</a:t>
                </a:r>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m:t>
                      </m:r>
                      <m:r>
                        <a:rPr lang="en-US" i="1">
                          <a:latin typeface="Cambria Math" panose="02040503050406030204" pitchFamily="18" charset="0"/>
                        </a:rPr>
                        <m:t>𝑡</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𝑡</m:t>
                          </m:r>
                        </m:sub>
                      </m:sSub>
                      <m:r>
                        <a:rPr lang="en-US" i="1">
                          <a:latin typeface="Cambria Math" panose="02040503050406030204" pitchFamily="18" charset="0"/>
                        </a:rPr>
                        <m:t>,  </m:t>
                      </m:r>
                      <m:sSubSup>
                        <m:sSubSupPr>
                          <m:ctrlPr>
                            <a:rPr lang="en-US" i="1">
                              <a:latin typeface="Cambria Math" panose="02040503050406030204" pitchFamily="18" charset="0"/>
                            </a:rPr>
                          </m:ctrlPr>
                        </m:sSubSupPr>
                        <m:e>
                          <m:r>
                            <a:rPr lang="en-US" i="1">
                              <a:latin typeface="Cambria Math" panose="02040503050406030204" pitchFamily="18" charset="0"/>
                            </a:rPr>
                            <m:t>𝑉</m:t>
                          </m:r>
                        </m:e>
                        <m:sub>
                          <m:r>
                            <a:rPr lang="en-US" i="1">
                              <a:latin typeface="Cambria Math" panose="02040503050406030204" pitchFamily="18" charset="0"/>
                            </a:rPr>
                            <m:t>𝑡</m:t>
                          </m:r>
                        </m:sub>
                        <m:sup>
                          <m:r>
                            <a:rPr lang="en-US" i="1">
                              <a:latin typeface="Cambria Math" panose="02040503050406030204" pitchFamily="18" charset="0"/>
                            </a:rPr>
                            <m:t>𝜋</m:t>
                          </m:r>
                        </m:sup>
                      </m:sSubSup>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𝑡</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i="1">
                              <a:latin typeface="Cambria Math" panose="02040503050406030204" pitchFamily="18" charset="0"/>
                            </a:rPr>
                            <m:t>𝜋</m:t>
                          </m:r>
                        </m:sub>
                      </m:sSub>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𝛾</m:t>
                              </m:r>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𝛾</m:t>
                              </m:r>
                            </m:e>
                            <m:sup>
                              <m:r>
                                <a:rPr lang="en-US" i="1">
                                  <a:latin typeface="Cambria Math" panose="02040503050406030204" pitchFamily="18" charset="0"/>
                                </a:rPr>
                                <m:t>2</m:t>
                              </m:r>
                            </m:sup>
                          </m:sSup>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+2</m:t>
                              </m:r>
                            </m:sub>
                          </m:sSub>
                          <m:r>
                            <a:rPr lang="en-US" i="1">
                              <a:latin typeface="Cambria Math" panose="02040503050406030204" pitchFamily="18" charset="0"/>
                            </a:rPr>
                            <m:t>…</m:t>
                          </m:r>
                        </m:e>
                      </m:d>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𝑡</m:t>
                          </m:r>
                        </m:sub>
                      </m:sSub>
                      <m:r>
                        <a:rPr lang="en-US" i="1">
                          <a:latin typeface="Cambria Math" panose="02040503050406030204" pitchFamily="18" charset="0"/>
                        </a:rPr>
                        <m:t>]</m:t>
                      </m:r>
                    </m:oMath>
                  </m:oMathPara>
                </a14:m>
                <a:endParaRPr lang="en-GB" dirty="0"/>
              </a:p>
              <a:p>
                <a:pPr marL="0" indent="0">
                  <a:buNone/>
                </a:pPr>
                <a:endParaRPr lang="en-GB" dirty="0"/>
              </a:p>
              <a:p>
                <a:pPr marL="0" indent="0">
                  <a:buNone/>
                </a:pPr>
                <a:r>
                  <a:rPr lang="en-GB" dirty="0"/>
                  <a:t>This function is used to </a:t>
                </a:r>
                <a:r>
                  <a:rPr lang="en-GB" b="1" dirty="0"/>
                  <a:t>evaluate the goodness/badness of a state </a:t>
                </a: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𝒔</m:t>
                        </m:r>
                      </m:e>
                      <m:sub>
                        <m:r>
                          <a:rPr lang="en-US" b="1" i="1" smtClean="0">
                            <a:latin typeface="Cambria Math" panose="02040503050406030204" pitchFamily="18" charset="0"/>
                          </a:rPr>
                          <m:t>𝒕</m:t>
                        </m:r>
                      </m:sub>
                    </m:sSub>
                  </m:oMath>
                </a14:m>
                <a:r>
                  <a:rPr lang="en-GB" dirty="0"/>
                  <a:t>, and </a:t>
                </a:r>
                <a:r>
                  <a:rPr lang="en-GB" b="1" dirty="0"/>
                  <a:t>can help to identify the best action to use in a given state</a:t>
                </a:r>
                <a:r>
                  <a:rPr lang="en-GB" dirty="0"/>
                  <a:t>.</a:t>
                </a:r>
              </a:p>
              <a:p>
                <a:pPr marL="0" indent="0">
                  <a:buNone/>
                </a:pPr>
                <a:endParaRPr lang="en-GB" dirty="0"/>
              </a:p>
            </p:txBody>
          </p:sp>
        </mc:Choice>
        <mc:Fallback xmlns="">
          <p:sp>
            <p:nvSpPr>
              <p:cNvPr id="3" name="Content Placeholder 2">
                <a:extLst>
                  <a:ext uri="{FF2B5EF4-FFF2-40B4-BE49-F238E27FC236}">
                    <a16:creationId xmlns:a16="http://schemas.microsoft.com/office/drawing/2014/main" id="{B6B1E547-86BB-4723-80F3-6238130DC1D5}"/>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217" t="-1937" b="-1816"/>
                </a:stretch>
              </a:blipFill>
            </p:spPr>
            <p:txBody>
              <a:bodyPr/>
              <a:lstStyle/>
              <a:p>
                <a:r>
                  <a:rPr lang="en-GB">
                    <a:noFill/>
                  </a:rPr>
                  <a:t> </a:t>
                </a:r>
              </a:p>
            </p:txBody>
          </p:sp>
        </mc:Fallback>
      </mc:AlternateContent>
    </p:spTree>
    <p:extLst>
      <p:ext uri="{BB962C8B-B14F-4D97-AF65-F5344CB8AC3E}">
        <p14:creationId xmlns:p14="http://schemas.microsoft.com/office/powerpoint/2010/main" val="39714701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AFE055-D730-4F57-BDA7-19E53EFF4BF2}"/>
              </a:ext>
            </a:extLst>
          </p:cNvPr>
          <p:cNvSpPr>
            <a:spLocks noGrp="1"/>
          </p:cNvSpPr>
          <p:nvPr>
            <p:ph type="title"/>
          </p:nvPr>
        </p:nvSpPr>
        <p:spPr/>
        <p:txBody>
          <a:bodyPr/>
          <a:lstStyle/>
          <a:p>
            <a:r>
              <a:rPr lang="en-US" dirty="0"/>
              <a:t>Optimization with value function V</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6B1E547-86BB-4723-80F3-6238130DC1D5}"/>
                  </a:ext>
                </a:extLst>
              </p:cNvPr>
              <p:cNvSpPr>
                <a:spLocks noGrp="1"/>
              </p:cNvSpPr>
              <p:nvPr>
                <p:ph idx="1"/>
              </p:nvPr>
            </p:nvSpPr>
            <p:spPr>
              <a:xfrm>
                <a:off x="838200" y="1825624"/>
                <a:ext cx="10515600" cy="5032375"/>
              </a:xfrm>
            </p:spPr>
            <p:txBody>
              <a:bodyPr>
                <a:normAutofit/>
              </a:bodyPr>
              <a:lstStyle/>
              <a:p>
                <a:pPr marL="0" indent="0">
                  <a:buNone/>
                </a:pPr>
                <a:r>
                  <a:rPr lang="en-US" dirty="0"/>
                  <a:t>The </a:t>
                </a:r>
                <a:r>
                  <a:rPr lang="en-US" b="1" dirty="0">
                    <a:solidFill>
                      <a:schemeClr val="accent4">
                        <a:lumMod val="50000"/>
                      </a:schemeClr>
                    </a:solidFill>
                  </a:rPr>
                  <a:t>value function V </a:t>
                </a:r>
                <a:r>
                  <a:rPr lang="en-US" dirty="0"/>
                  <a:t>can be used to rewrite our optimization problem, one step at a time.</a:t>
                </a:r>
              </a:p>
              <a:p>
                <a:pPr marL="0" indent="0">
                  <a:buNone/>
                </a:pPr>
                <a:r>
                  <a:rPr lang="en-US" dirty="0"/>
                  <a:t>Let us assume we are current at time </a:t>
                </a:r>
                <a14:m>
                  <m:oMath xmlns:m="http://schemas.openxmlformats.org/officeDocument/2006/math">
                    <m:r>
                      <a:rPr lang="en-US" i="1" dirty="0" smtClean="0">
                        <a:latin typeface="Cambria Math" panose="02040503050406030204" pitchFamily="18" charset="0"/>
                      </a:rPr>
                      <m:t>𝑡</m:t>
                    </m:r>
                  </m:oMath>
                </a14:m>
                <a:r>
                  <a:rPr lang="en-US" dirty="0"/>
                  <a:t>, in </a:t>
                </a:r>
                <a:r>
                  <a:rPr lang="en-GB" b="1" dirty="0">
                    <a:solidFill>
                      <a:srgbClr val="0070C0"/>
                    </a:solidFill>
                  </a:rPr>
                  <a:t>state </a:t>
                </a:r>
                <a14:m>
                  <m:oMath xmlns:m="http://schemas.openxmlformats.org/officeDocument/2006/math">
                    <m:sSub>
                      <m:sSubPr>
                        <m:ctrlPr>
                          <a:rPr lang="en-US" b="1" i="1" smtClean="0">
                            <a:solidFill>
                              <a:srgbClr val="0070C0"/>
                            </a:solidFill>
                            <a:latin typeface="Cambria Math" panose="02040503050406030204" pitchFamily="18" charset="0"/>
                          </a:rPr>
                        </m:ctrlPr>
                      </m:sSubPr>
                      <m:e>
                        <m:r>
                          <a:rPr lang="en-US" b="1" i="1" smtClean="0">
                            <a:solidFill>
                              <a:srgbClr val="0070C0"/>
                            </a:solidFill>
                            <a:latin typeface="Cambria Math" panose="02040503050406030204" pitchFamily="18" charset="0"/>
                          </a:rPr>
                          <m:t>𝒔</m:t>
                        </m:r>
                      </m:e>
                      <m:sub>
                        <m:r>
                          <a:rPr lang="en-US" b="1" i="1" smtClean="0">
                            <a:solidFill>
                              <a:srgbClr val="0070C0"/>
                            </a:solidFill>
                            <a:latin typeface="Cambria Math" panose="02040503050406030204" pitchFamily="18" charset="0"/>
                          </a:rPr>
                          <m:t>𝒕</m:t>
                        </m:r>
                      </m:sub>
                    </m:sSub>
                  </m:oMath>
                </a14:m>
                <a:r>
                  <a:rPr lang="en-GB" dirty="0"/>
                  <a:t>.</a:t>
                </a:r>
              </a:p>
              <a:p>
                <a:pPr marL="0" indent="0">
                  <a:buNone/>
                </a:pPr>
                <a:r>
                  <a:rPr lang="en-GB" dirty="0"/>
                  <a:t>The best </a:t>
                </a:r>
                <a:r>
                  <a:rPr lang="en-GB" b="1" dirty="0">
                    <a:solidFill>
                      <a:srgbClr val="7030A0"/>
                    </a:solidFill>
                  </a:rPr>
                  <a:t>action </a:t>
                </a:r>
                <a14:m>
                  <m:oMath xmlns:m="http://schemas.openxmlformats.org/officeDocument/2006/math">
                    <m:sSub>
                      <m:sSubPr>
                        <m:ctrlPr>
                          <a:rPr lang="en-US" b="1" i="1" smtClean="0">
                            <a:solidFill>
                              <a:srgbClr val="7030A0"/>
                            </a:solidFill>
                            <a:latin typeface="Cambria Math" panose="02040503050406030204" pitchFamily="18" charset="0"/>
                          </a:rPr>
                        </m:ctrlPr>
                      </m:sSubPr>
                      <m:e>
                        <m:r>
                          <a:rPr lang="en-US" b="1" i="1" smtClean="0">
                            <a:solidFill>
                              <a:srgbClr val="7030A0"/>
                            </a:solidFill>
                            <a:latin typeface="Cambria Math" panose="02040503050406030204" pitchFamily="18" charset="0"/>
                          </a:rPr>
                          <m:t>𝒂</m:t>
                        </m:r>
                      </m:e>
                      <m:sub>
                        <m:r>
                          <a:rPr lang="en-US" b="1" i="1" smtClean="0">
                            <a:solidFill>
                              <a:srgbClr val="7030A0"/>
                            </a:solidFill>
                            <a:latin typeface="Cambria Math" panose="02040503050406030204" pitchFamily="18" charset="0"/>
                          </a:rPr>
                          <m:t>𝒕</m:t>
                        </m:r>
                      </m:sub>
                    </m:sSub>
                  </m:oMath>
                </a14:m>
                <a:r>
                  <a:rPr lang="en-GB" b="1" dirty="0">
                    <a:solidFill>
                      <a:srgbClr val="7030A0"/>
                    </a:solidFill>
                  </a:rPr>
                  <a:t> </a:t>
                </a:r>
                <a:r>
                  <a:rPr lang="en-GB" dirty="0"/>
                  <a:t>to use in this current state will simply maximize</a:t>
                </a:r>
              </a:p>
              <a:p>
                <a:r>
                  <a:rPr lang="en-GB" dirty="0"/>
                  <a:t>The </a:t>
                </a:r>
                <a:r>
                  <a:rPr lang="en-GB" b="1" dirty="0">
                    <a:solidFill>
                      <a:schemeClr val="accent2"/>
                    </a:solidFill>
                  </a:rPr>
                  <a:t>immediate reward </a:t>
                </a:r>
                <a:r>
                  <a:rPr lang="en-GB" dirty="0"/>
                  <a:t>we will get after playing this action, that is </a:t>
                </a:r>
                <a14:m>
                  <m:oMath xmlns:m="http://schemas.openxmlformats.org/officeDocument/2006/math">
                    <m:sSub>
                      <m:sSubPr>
                        <m:ctrlPr>
                          <a:rPr lang="en-US" b="1" i="1" smtClean="0">
                            <a:solidFill>
                              <a:schemeClr val="accent2"/>
                            </a:solidFill>
                            <a:latin typeface="Cambria Math" panose="02040503050406030204" pitchFamily="18" charset="0"/>
                          </a:rPr>
                        </m:ctrlPr>
                      </m:sSubPr>
                      <m:e>
                        <m:r>
                          <a:rPr lang="en-US" b="1" i="1" smtClean="0">
                            <a:solidFill>
                              <a:schemeClr val="accent2"/>
                            </a:solidFill>
                            <a:latin typeface="Cambria Math" panose="02040503050406030204" pitchFamily="18" charset="0"/>
                          </a:rPr>
                          <m:t>𝑹</m:t>
                        </m:r>
                      </m:e>
                      <m:sub>
                        <m:r>
                          <a:rPr lang="en-US" b="1" i="1" smtClean="0">
                            <a:solidFill>
                              <a:schemeClr val="accent2"/>
                            </a:solidFill>
                            <a:latin typeface="Cambria Math" panose="02040503050406030204" pitchFamily="18" charset="0"/>
                          </a:rPr>
                          <m:t>𝒕</m:t>
                        </m:r>
                      </m:sub>
                    </m:sSub>
                  </m:oMath>
                </a14:m>
                <a:endParaRPr lang="en-GB" b="1" dirty="0"/>
              </a:p>
              <a:p>
                <a:r>
                  <a:rPr lang="en-GB" dirty="0"/>
                  <a:t>Plus the </a:t>
                </a:r>
                <a:r>
                  <a:rPr lang="en-GB" b="1" dirty="0">
                    <a:solidFill>
                      <a:schemeClr val="accent4">
                        <a:lumMod val="50000"/>
                      </a:schemeClr>
                    </a:solidFill>
                  </a:rPr>
                  <a:t>expected reward </a:t>
                </a:r>
                <a:r>
                  <a:rPr lang="en-GB" dirty="0"/>
                  <a:t>we will get in the future, if we end up in a new </a:t>
                </a:r>
                <a:r>
                  <a:rPr lang="en-GB" b="1" dirty="0">
                    <a:solidFill>
                      <a:srgbClr val="0070C0"/>
                    </a:solidFill>
                  </a:rPr>
                  <a:t>state </a:t>
                </a:r>
                <a14:m>
                  <m:oMath xmlns:m="http://schemas.openxmlformats.org/officeDocument/2006/math">
                    <m:sSub>
                      <m:sSubPr>
                        <m:ctrlPr>
                          <a:rPr lang="en-GB" b="1" i="1" dirty="0" smtClean="0">
                            <a:solidFill>
                              <a:srgbClr val="0070C0"/>
                            </a:solidFill>
                            <a:latin typeface="Cambria Math" panose="02040503050406030204" pitchFamily="18" charset="0"/>
                          </a:rPr>
                        </m:ctrlPr>
                      </m:sSubPr>
                      <m:e>
                        <m:r>
                          <a:rPr lang="en-GB" b="1" i="1" dirty="0" smtClean="0">
                            <a:solidFill>
                              <a:srgbClr val="0070C0"/>
                            </a:solidFill>
                            <a:latin typeface="Cambria Math" panose="02040503050406030204" pitchFamily="18" charset="0"/>
                          </a:rPr>
                          <m:t>𝒔</m:t>
                        </m:r>
                      </m:e>
                      <m:sub>
                        <m:r>
                          <a:rPr lang="en-GB" b="1" i="1" dirty="0" smtClean="0">
                            <a:solidFill>
                              <a:srgbClr val="0070C0"/>
                            </a:solidFill>
                            <a:latin typeface="Cambria Math" panose="02040503050406030204" pitchFamily="18" charset="0"/>
                          </a:rPr>
                          <m:t>𝒕</m:t>
                        </m:r>
                        <m:r>
                          <a:rPr lang="en-US" b="1" i="1" dirty="0" smtClean="0">
                            <a:solidFill>
                              <a:srgbClr val="0070C0"/>
                            </a:solidFill>
                            <a:latin typeface="Cambria Math" panose="02040503050406030204" pitchFamily="18" charset="0"/>
                          </a:rPr>
                          <m:t>+</m:t>
                        </m:r>
                        <m:r>
                          <a:rPr lang="en-US" b="1" i="1" dirty="0" smtClean="0">
                            <a:solidFill>
                              <a:srgbClr val="0070C0"/>
                            </a:solidFill>
                            <a:latin typeface="Cambria Math" panose="02040503050406030204" pitchFamily="18" charset="0"/>
                          </a:rPr>
                          <m:t>𝟏</m:t>
                        </m:r>
                      </m:sub>
                    </m:sSub>
                    <m:r>
                      <a:rPr lang="en-GB" i="1" dirty="0" smtClean="0">
                        <a:latin typeface="Cambria Math" panose="02040503050406030204" pitchFamily="18" charset="0"/>
                      </a:rPr>
                      <m:t> </m:t>
                    </m:r>
                  </m:oMath>
                </a14:m>
                <a:r>
                  <a:rPr lang="en-GB" dirty="0"/>
                  <a:t>after playing </a:t>
                </a:r>
                <a:r>
                  <a:rPr lang="en-GB" b="1" dirty="0">
                    <a:solidFill>
                      <a:srgbClr val="7030A0"/>
                    </a:solidFill>
                  </a:rPr>
                  <a:t>action </a:t>
                </a:r>
                <a14:m>
                  <m:oMath xmlns:m="http://schemas.openxmlformats.org/officeDocument/2006/math">
                    <m:sSub>
                      <m:sSubPr>
                        <m:ctrlPr>
                          <a:rPr lang="en-GB" b="1" i="1" dirty="0" smtClean="0">
                            <a:solidFill>
                              <a:srgbClr val="7030A0"/>
                            </a:solidFill>
                            <a:latin typeface="Cambria Math" panose="02040503050406030204" pitchFamily="18" charset="0"/>
                          </a:rPr>
                        </m:ctrlPr>
                      </m:sSubPr>
                      <m:e>
                        <m:r>
                          <a:rPr lang="en-GB" b="1" i="1" dirty="0" smtClean="0">
                            <a:solidFill>
                              <a:srgbClr val="7030A0"/>
                            </a:solidFill>
                            <a:latin typeface="Cambria Math" panose="02040503050406030204" pitchFamily="18" charset="0"/>
                          </a:rPr>
                          <m:t>𝒂</m:t>
                        </m:r>
                      </m:e>
                      <m:sub>
                        <m:r>
                          <a:rPr lang="en-GB" b="1" i="1" dirty="0" smtClean="0">
                            <a:solidFill>
                              <a:srgbClr val="7030A0"/>
                            </a:solidFill>
                            <a:latin typeface="Cambria Math" panose="02040503050406030204" pitchFamily="18" charset="0"/>
                          </a:rPr>
                          <m:t>𝒕</m:t>
                        </m:r>
                      </m:sub>
                    </m:sSub>
                  </m:oMath>
                </a14:m>
                <a:r>
                  <a:rPr lang="en-GB" dirty="0"/>
                  <a:t>.</a:t>
                </a:r>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sSub>
                        <m:sSubPr>
                          <m:ctrlPr>
                            <a:rPr lang="en-US" b="0" i="1" smtClean="0">
                              <a:solidFill>
                                <a:srgbClr val="7030A0"/>
                              </a:solidFill>
                              <a:latin typeface="Cambria Math" panose="02040503050406030204" pitchFamily="18" charset="0"/>
                            </a:rPr>
                          </m:ctrlPr>
                        </m:sSubPr>
                        <m:e>
                          <m:r>
                            <a:rPr lang="en-US" b="0" i="1" smtClean="0">
                              <a:solidFill>
                                <a:srgbClr val="7030A0"/>
                              </a:solidFill>
                              <a:latin typeface="Cambria Math" panose="02040503050406030204" pitchFamily="18" charset="0"/>
                            </a:rPr>
                            <m:t>𝑎</m:t>
                          </m:r>
                        </m:e>
                        <m:sub>
                          <m:r>
                            <a:rPr lang="en-US" b="0" i="1" smtClean="0">
                              <a:solidFill>
                                <a:srgbClr val="7030A0"/>
                              </a:solidFill>
                              <a:latin typeface="Cambria Math" panose="02040503050406030204" pitchFamily="18" charset="0"/>
                            </a:rPr>
                            <m:t>𝑡</m:t>
                          </m:r>
                        </m:sub>
                      </m:sSub>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arg</m:t>
                          </m:r>
                        </m:fName>
                        <m:e>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max</m:t>
                                  </m:r>
                                </m:e>
                                <m:lim>
                                  <m:r>
                                    <a:rPr lang="en-US" b="0" i="1" smtClean="0">
                                      <a:latin typeface="Cambria Math" panose="02040503050406030204" pitchFamily="18" charset="0"/>
                                    </a:rPr>
                                    <m:t>𝑎</m:t>
                                  </m:r>
                                  <m:r>
                                    <a:rPr lang="en-US" b="0" i="1" smtClean="0">
                                      <a:latin typeface="Cambria Math" panose="02040503050406030204" pitchFamily="18" charset="0"/>
                                    </a:rPr>
                                    <m:t>∈</m:t>
                                  </m:r>
                                  <m:r>
                                    <m:rPr>
                                      <m:sty m:val="p"/>
                                    </m:rPr>
                                    <a:rPr lang="en-US" b="0" i="1" smtClean="0">
                                      <a:latin typeface="Cambria Math" panose="02040503050406030204" pitchFamily="18" charset="0"/>
                                    </a:rPr>
                                    <m:t>A</m:t>
                                  </m:r>
                                </m:lim>
                              </m:limLow>
                            </m:fName>
                            <m:e>
                              <m:r>
                                <a:rPr lang="en-US" b="0" i="1" smtClean="0">
                                  <a:latin typeface="Cambria Math" panose="02040503050406030204" pitchFamily="18" charset="0"/>
                                </a:rPr>
                                <m:t> [</m:t>
                              </m:r>
                              <m:sSub>
                                <m:sSubPr>
                                  <m:ctrlPr>
                                    <a:rPr lang="en-US" b="0" i="1" smtClean="0">
                                      <a:solidFill>
                                        <a:schemeClr val="accent2"/>
                                      </a:solidFill>
                                      <a:latin typeface="Cambria Math" panose="02040503050406030204" pitchFamily="18" charset="0"/>
                                    </a:rPr>
                                  </m:ctrlPr>
                                </m:sSubPr>
                                <m:e>
                                  <m:r>
                                    <a:rPr lang="en-US" b="0" i="1" smtClean="0">
                                      <a:solidFill>
                                        <a:schemeClr val="accent2"/>
                                      </a:solidFill>
                                      <a:latin typeface="Cambria Math" panose="02040503050406030204" pitchFamily="18" charset="0"/>
                                    </a:rPr>
                                    <m:t>𝑅</m:t>
                                  </m:r>
                                </m:e>
                                <m:sub>
                                  <m:r>
                                    <a:rPr lang="en-US" b="0" i="1" smtClean="0">
                                      <a:solidFill>
                                        <a:schemeClr val="accent2"/>
                                      </a:solidFill>
                                      <a:latin typeface="Cambria Math" panose="02040503050406030204" pitchFamily="18" charset="0"/>
                                    </a:rPr>
                                    <m:t>𝑡</m:t>
                                  </m:r>
                                </m:sub>
                              </m:sSub>
                              <m:d>
                                <m:dPr>
                                  <m:ctrlPr>
                                    <a:rPr lang="en-US" b="0" i="1" smtClean="0">
                                      <a:solidFill>
                                        <a:schemeClr val="accent2"/>
                                      </a:solidFill>
                                      <a:latin typeface="Cambria Math" panose="02040503050406030204" pitchFamily="18" charset="0"/>
                                    </a:rPr>
                                  </m:ctrlPr>
                                </m:dPr>
                                <m:e>
                                  <m:r>
                                    <a:rPr lang="en-US" b="0" i="1" smtClean="0">
                                      <a:solidFill>
                                        <a:schemeClr val="accent2"/>
                                      </a:solidFill>
                                      <a:latin typeface="Cambria Math" panose="02040503050406030204" pitchFamily="18" charset="0"/>
                                    </a:rPr>
                                    <m:t>𝑎</m:t>
                                  </m:r>
                                  <m:r>
                                    <a:rPr lang="en-US" b="0" i="1" smtClean="0">
                                      <a:solidFill>
                                        <a:schemeClr val="accent2"/>
                                      </a:solidFill>
                                      <a:latin typeface="Cambria Math" panose="02040503050406030204" pitchFamily="18" charset="0"/>
                                    </a:rPr>
                                    <m:t>,</m:t>
                                  </m:r>
                                  <m:sSub>
                                    <m:sSubPr>
                                      <m:ctrlPr>
                                        <a:rPr lang="en-US" b="0" i="1" smtClean="0">
                                          <a:solidFill>
                                            <a:schemeClr val="accent2"/>
                                          </a:solidFill>
                                          <a:latin typeface="Cambria Math" panose="02040503050406030204" pitchFamily="18" charset="0"/>
                                        </a:rPr>
                                      </m:ctrlPr>
                                    </m:sSubPr>
                                    <m:e>
                                      <m:r>
                                        <a:rPr lang="en-US" b="0" i="1" smtClean="0">
                                          <a:solidFill>
                                            <a:schemeClr val="accent2"/>
                                          </a:solidFill>
                                          <a:latin typeface="Cambria Math" panose="02040503050406030204" pitchFamily="18" charset="0"/>
                                        </a:rPr>
                                        <m:t>𝑠</m:t>
                                      </m:r>
                                    </m:e>
                                    <m:sub>
                                      <m:r>
                                        <a:rPr lang="en-US" b="0" i="1" smtClean="0">
                                          <a:solidFill>
                                            <a:schemeClr val="accent2"/>
                                          </a:solidFill>
                                          <a:latin typeface="Cambria Math" panose="02040503050406030204" pitchFamily="18" charset="0"/>
                                        </a:rPr>
                                        <m:t>𝑡</m:t>
                                      </m:r>
                                    </m:sub>
                                  </m:sSub>
                                </m:e>
                              </m:d>
                              <m:r>
                                <a:rPr lang="en-US" b="0" i="1" smtClean="0">
                                  <a:latin typeface="Cambria Math" panose="02040503050406030204" pitchFamily="18" charset="0"/>
                                </a:rPr>
                                <m:t>+</m:t>
                              </m:r>
                              <m:sSubSup>
                                <m:sSubSupPr>
                                  <m:ctrlPr>
                                    <a:rPr lang="en-US" b="0" i="1" smtClean="0">
                                      <a:solidFill>
                                        <a:schemeClr val="accent4">
                                          <a:lumMod val="50000"/>
                                        </a:schemeClr>
                                      </a:solidFill>
                                      <a:latin typeface="Cambria Math" panose="02040503050406030204" pitchFamily="18" charset="0"/>
                                    </a:rPr>
                                  </m:ctrlPr>
                                </m:sSubSupPr>
                                <m:e>
                                  <m:r>
                                    <a:rPr lang="en-US" b="0" i="1" smtClean="0">
                                      <a:solidFill>
                                        <a:schemeClr val="accent4">
                                          <a:lumMod val="50000"/>
                                        </a:schemeClr>
                                      </a:solidFill>
                                      <a:latin typeface="Cambria Math" panose="02040503050406030204" pitchFamily="18" charset="0"/>
                                    </a:rPr>
                                    <m:t>𝑉</m:t>
                                  </m:r>
                                </m:e>
                                <m:sub>
                                  <m:r>
                                    <a:rPr lang="en-US" b="0" i="1" smtClean="0">
                                      <a:solidFill>
                                        <a:schemeClr val="accent4">
                                          <a:lumMod val="50000"/>
                                        </a:schemeClr>
                                      </a:solidFill>
                                      <a:latin typeface="Cambria Math" panose="02040503050406030204" pitchFamily="18" charset="0"/>
                                    </a:rPr>
                                    <m:t>𝑡</m:t>
                                  </m:r>
                                  <m:r>
                                    <a:rPr lang="en-US" b="0" i="1" smtClean="0">
                                      <a:solidFill>
                                        <a:schemeClr val="accent4">
                                          <a:lumMod val="50000"/>
                                        </a:schemeClr>
                                      </a:solidFill>
                                      <a:latin typeface="Cambria Math" panose="02040503050406030204" pitchFamily="18" charset="0"/>
                                    </a:rPr>
                                    <m:t>+1</m:t>
                                  </m:r>
                                </m:sub>
                                <m:sup>
                                  <m:r>
                                    <a:rPr lang="en-US" b="0" i="1" smtClean="0">
                                      <a:solidFill>
                                        <a:schemeClr val="accent4">
                                          <a:lumMod val="50000"/>
                                        </a:schemeClr>
                                      </a:solidFill>
                                      <a:latin typeface="Cambria Math" panose="02040503050406030204" pitchFamily="18" charset="0"/>
                                    </a:rPr>
                                    <m:t>𝜋</m:t>
                                  </m:r>
                                </m:sup>
                              </m:sSubSup>
                              <m:r>
                                <a:rPr lang="en-US" b="0" i="1" smtClean="0">
                                  <a:solidFill>
                                    <a:schemeClr val="accent4">
                                      <a:lumMod val="50000"/>
                                    </a:schemeClr>
                                  </a:solidFill>
                                  <a:latin typeface="Cambria Math" panose="02040503050406030204" pitchFamily="18" charset="0"/>
                                </a:rPr>
                                <m:t>(</m:t>
                              </m:r>
                              <m:sSub>
                                <m:sSubPr>
                                  <m:ctrlPr>
                                    <a:rPr lang="en-US" b="0" i="1" smtClean="0">
                                      <a:solidFill>
                                        <a:schemeClr val="accent4">
                                          <a:lumMod val="50000"/>
                                        </a:schemeClr>
                                      </a:solidFill>
                                      <a:latin typeface="Cambria Math" panose="02040503050406030204" pitchFamily="18" charset="0"/>
                                    </a:rPr>
                                  </m:ctrlPr>
                                </m:sSubPr>
                                <m:e>
                                  <m:r>
                                    <a:rPr lang="en-US" b="0" i="1" smtClean="0">
                                      <a:solidFill>
                                        <a:schemeClr val="accent4">
                                          <a:lumMod val="50000"/>
                                        </a:schemeClr>
                                      </a:solidFill>
                                      <a:latin typeface="Cambria Math" panose="02040503050406030204" pitchFamily="18" charset="0"/>
                                    </a:rPr>
                                    <m:t>𝑠</m:t>
                                  </m:r>
                                </m:e>
                                <m:sub>
                                  <m:r>
                                    <a:rPr lang="en-US" b="0" i="1" smtClean="0">
                                      <a:solidFill>
                                        <a:schemeClr val="accent4">
                                          <a:lumMod val="50000"/>
                                        </a:schemeClr>
                                      </a:solidFill>
                                      <a:latin typeface="Cambria Math" panose="02040503050406030204" pitchFamily="18" charset="0"/>
                                    </a:rPr>
                                    <m:t>𝑡</m:t>
                                  </m:r>
                                  <m:r>
                                    <a:rPr lang="en-US" b="0" i="1" smtClean="0">
                                      <a:solidFill>
                                        <a:schemeClr val="accent4">
                                          <a:lumMod val="50000"/>
                                        </a:schemeClr>
                                      </a:solidFill>
                                      <a:latin typeface="Cambria Math" panose="02040503050406030204" pitchFamily="18" charset="0"/>
                                    </a:rPr>
                                    <m:t>+1</m:t>
                                  </m:r>
                                </m:sub>
                              </m:sSub>
                              <m:r>
                                <a:rPr lang="en-US" b="0" i="1" smtClean="0">
                                  <a:solidFill>
                                    <a:schemeClr val="accent4">
                                      <a:lumMod val="50000"/>
                                    </a:schemeClr>
                                  </a:solidFill>
                                  <a:latin typeface="Cambria Math" panose="02040503050406030204" pitchFamily="18" charset="0"/>
                                </a:rPr>
                                <m:t>)</m:t>
                              </m:r>
                              <m:r>
                                <a:rPr lang="en-US" b="0" i="1" smtClean="0">
                                  <a:latin typeface="Cambria Math" panose="02040503050406030204" pitchFamily="18" charset="0"/>
                                </a:rPr>
                                <m:t>]</m:t>
                              </m:r>
                            </m:e>
                          </m:func>
                        </m:e>
                      </m:func>
                    </m:oMath>
                  </m:oMathPara>
                </a14:m>
                <a:endParaRPr lang="en-GB" dirty="0"/>
              </a:p>
            </p:txBody>
          </p:sp>
        </mc:Choice>
        <mc:Fallback xmlns="">
          <p:sp>
            <p:nvSpPr>
              <p:cNvPr id="3" name="Content Placeholder 2">
                <a:extLst>
                  <a:ext uri="{FF2B5EF4-FFF2-40B4-BE49-F238E27FC236}">
                    <a16:creationId xmlns:a16="http://schemas.microsoft.com/office/drawing/2014/main" id="{B6B1E547-86BB-4723-80F3-6238130DC1D5}"/>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217" t="-1937" r="-638"/>
                </a:stretch>
              </a:blipFill>
            </p:spPr>
            <p:txBody>
              <a:bodyPr/>
              <a:lstStyle/>
              <a:p>
                <a:r>
                  <a:rPr lang="en-GB">
                    <a:noFill/>
                  </a:rPr>
                  <a:t> </a:t>
                </a:r>
              </a:p>
            </p:txBody>
          </p:sp>
        </mc:Fallback>
      </mc:AlternateContent>
    </p:spTree>
    <p:extLst>
      <p:ext uri="{BB962C8B-B14F-4D97-AF65-F5344CB8AC3E}">
        <p14:creationId xmlns:p14="http://schemas.microsoft.com/office/powerpoint/2010/main" val="16365938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5A6C23-8B45-4EFF-A88B-FF857D0DB06F}"/>
              </a:ext>
            </a:extLst>
          </p:cNvPr>
          <p:cNvSpPr>
            <a:spLocks noGrp="1"/>
          </p:cNvSpPr>
          <p:nvPr>
            <p:ph type="title"/>
          </p:nvPr>
        </p:nvSpPr>
        <p:spPr/>
        <p:txBody>
          <a:bodyPr/>
          <a:lstStyle/>
          <a:p>
            <a:r>
              <a:rPr lang="en-US" dirty="0"/>
              <a:t>The state-action function Q</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93E1973-8299-4953-A95B-1FF434A37CE5}"/>
                  </a:ext>
                </a:extLst>
              </p:cNvPr>
              <p:cNvSpPr>
                <a:spLocks noGrp="1"/>
              </p:cNvSpPr>
              <p:nvPr>
                <p:ph idx="1"/>
              </p:nvPr>
            </p:nvSpPr>
            <p:spPr>
              <a:xfrm>
                <a:off x="838200" y="1825624"/>
                <a:ext cx="10515600" cy="5032375"/>
              </a:xfrm>
            </p:spPr>
            <p:txBody>
              <a:bodyPr>
                <a:normAutofit/>
              </a:bodyPr>
              <a:lstStyle/>
              <a:p>
                <a:pPr marL="0" indent="0">
                  <a:buNone/>
                </a:pPr>
                <a:r>
                  <a:rPr lang="en-US" b="1" dirty="0"/>
                  <a:t>Definition (</a:t>
                </a:r>
                <a:r>
                  <a:rPr lang="en-US" b="1" dirty="0">
                    <a:solidFill>
                      <a:srgbClr val="00B050"/>
                    </a:solidFill>
                  </a:rPr>
                  <a:t>state-action function Q</a:t>
                </a:r>
                <a:r>
                  <a:rPr lang="en-US" b="1" dirty="0"/>
                  <a:t>):</a:t>
                </a:r>
              </a:p>
              <a:p>
                <a:pPr marL="0" indent="0">
                  <a:buNone/>
                </a:pPr>
                <a:r>
                  <a:rPr lang="en-GB" dirty="0"/>
                  <a:t>The </a:t>
                </a:r>
                <a:r>
                  <a:rPr lang="en-US" b="1" dirty="0">
                    <a:solidFill>
                      <a:srgbClr val="00B050"/>
                    </a:solidFill>
                  </a:rPr>
                  <a:t>state-action function Q  </a:t>
                </a:r>
                <a:r>
                  <a:rPr lang="en-GB" dirty="0"/>
                  <a:t>is a function, which is used to quantify the goodness/badness of taking </a:t>
                </a:r>
                <a:r>
                  <a:rPr lang="en-GB" b="1" dirty="0">
                    <a:solidFill>
                      <a:srgbClr val="7030A0"/>
                    </a:solidFill>
                  </a:rPr>
                  <a:t>action </a:t>
                </a:r>
                <a14:m>
                  <m:oMath xmlns:m="http://schemas.openxmlformats.org/officeDocument/2006/math">
                    <m:sSub>
                      <m:sSubPr>
                        <m:ctrlPr>
                          <a:rPr lang="en-GB" b="1" i="1" dirty="0">
                            <a:solidFill>
                              <a:srgbClr val="7030A0"/>
                            </a:solidFill>
                            <a:latin typeface="Cambria Math" panose="02040503050406030204" pitchFamily="18" charset="0"/>
                          </a:rPr>
                        </m:ctrlPr>
                      </m:sSubPr>
                      <m:e>
                        <m:r>
                          <a:rPr lang="en-GB" b="1" i="1" dirty="0">
                            <a:solidFill>
                              <a:srgbClr val="7030A0"/>
                            </a:solidFill>
                            <a:latin typeface="Cambria Math" panose="02040503050406030204" pitchFamily="18" charset="0"/>
                          </a:rPr>
                          <m:t>𝒂</m:t>
                        </m:r>
                      </m:e>
                      <m:sub>
                        <m:r>
                          <a:rPr lang="en-US" b="1" i="1" dirty="0">
                            <a:solidFill>
                              <a:srgbClr val="7030A0"/>
                            </a:solidFill>
                            <a:latin typeface="Cambria Math" panose="02040503050406030204" pitchFamily="18" charset="0"/>
                          </a:rPr>
                          <m:t>𝒕</m:t>
                        </m:r>
                      </m:sub>
                    </m:sSub>
                  </m:oMath>
                </a14:m>
                <a:r>
                  <a:rPr lang="en-GB" b="1" dirty="0">
                    <a:solidFill>
                      <a:srgbClr val="7030A0"/>
                    </a:solidFill>
                  </a:rPr>
                  <a:t> </a:t>
                </a:r>
                <a:r>
                  <a:rPr lang="en-GB" dirty="0"/>
                  <a:t>in </a:t>
                </a:r>
                <a:r>
                  <a:rPr lang="en-GB" b="1" dirty="0">
                    <a:solidFill>
                      <a:srgbClr val="0070C0"/>
                    </a:solidFill>
                  </a:rPr>
                  <a:t>state </a:t>
                </a:r>
                <a14:m>
                  <m:oMath xmlns:m="http://schemas.openxmlformats.org/officeDocument/2006/math">
                    <m:sSub>
                      <m:sSubPr>
                        <m:ctrlPr>
                          <a:rPr lang="en-GB" b="1" i="1" dirty="0">
                            <a:solidFill>
                              <a:srgbClr val="0070C0"/>
                            </a:solidFill>
                            <a:latin typeface="Cambria Math" panose="02040503050406030204" pitchFamily="18" charset="0"/>
                          </a:rPr>
                        </m:ctrlPr>
                      </m:sSubPr>
                      <m:e>
                        <m:r>
                          <a:rPr lang="en-GB" b="1" i="1" dirty="0">
                            <a:solidFill>
                              <a:srgbClr val="0070C0"/>
                            </a:solidFill>
                            <a:latin typeface="Cambria Math" panose="02040503050406030204" pitchFamily="18" charset="0"/>
                          </a:rPr>
                          <m:t>𝒔</m:t>
                        </m:r>
                      </m:e>
                      <m:sub>
                        <m:r>
                          <a:rPr lang="en-GB" b="1" i="1" dirty="0">
                            <a:solidFill>
                              <a:srgbClr val="0070C0"/>
                            </a:solidFill>
                            <a:latin typeface="Cambria Math" panose="02040503050406030204" pitchFamily="18" charset="0"/>
                          </a:rPr>
                          <m:t>𝒕</m:t>
                        </m:r>
                      </m:sub>
                    </m:sSub>
                    <m:r>
                      <a:rPr lang="en-GB" b="1" i="1" dirty="0">
                        <a:solidFill>
                          <a:srgbClr val="0070C0"/>
                        </a:solidFill>
                        <a:latin typeface="Cambria Math" panose="02040503050406030204" pitchFamily="18" charset="0"/>
                      </a:rPr>
                      <m:t> </m:t>
                    </m:r>
                  </m:oMath>
                </a14:m>
                <a:r>
                  <a:rPr lang="en-GB" dirty="0"/>
                  <a:t>at time </a:t>
                </a:r>
                <a14:m>
                  <m:oMath xmlns:m="http://schemas.openxmlformats.org/officeDocument/2006/math">
                    <m:r>
                      <a:rPr lang="en-GB" i="1" dirty="0">
                        <a:latin typeface="Cambria Math" panose="02040503050406030204" pitchFamily="18" charset="0"/>
                      </a:rPr>
                      <m:t>𝑡</m:t>
                    </m:r>
                  </m:oMath>
                </a14:m>
                <a:r>
                  <a:rPr lang="en-GB" dirty="0"/>
                  <a:t>, according to our policy </a:t>
                </a:r>
                <a14:m>
                  <m:oMath xmlns:m="http://schemas.openxmlformats.org/officeDocument/2006/math">
                    <m:r>
                      <a:rPr lang="en-US" b="0" i="1" smtClean="0">
                        <a:latin typeface="Cambria Math" panose="02040503050406030204" pitchFamily="18" charset="0"/>
                      </a:rPr>
                      <m:t>𝜋</m:t>
                    </m:r>
                  </m:oMath>
                </a14:m>
                <a:r>
                  <a:rPr lang="en-GB" dirty="0"/>
                  <a:t>.</a:t>
                </a:r>
              </a:p>
              <a:p>
                <a:pPr marL="0" indent="0">
                  <a:buNone/>
                </a:pPr>
                <a:r>
                  <a:rPr lang="en-GB" dirty="0"/>
                  <a:t>It is closely related to the value function </a:t>
                </a:r>
                <a14:m>
                  <m:oMath xmlns:m="http://schemas.openxmlformats.org/officeDocument/2006/math">
                    <m:r>
                      <a:rPr lang="en-GB" i="1" dirty="0" smtClean="0">
                        <a:latin typeface="Cambria Math" panose="02040503050406030204" pitchFamily="18" charset="0"/>
                      </a:rPr>
                      <m:t>𝑉</m:t>
                    </m:r>
                  </m:oMath>
                </a14:m>
                <a:r>
                  <a:rPr lang="en-GB" dirty="0"/>
                  <a:t>, as it consists of our previous optimization function term, which was combining</a:t>
                </a:r>
              </a:p>
              <a:p>
                <a:r>
                  <a:rPr lang="en-GB" dirty="0"/>
                  <a:t>The </a:t>
                </a:r>
                <a:r>
                  <a:rPr lang="en-GB" b="1" dirty="0">
                    <a:solidFill>
                      <a:schemeClr val="accent2"/>
                    </a:solidFill>
                  </a:rPr>
                  <a:t>immediate reward </a:t>
                </a:r>
                <a:r>
                  <a:rPr lang="en-GB" dirty="0"/>
                  <a:t>we will get after playing this action, that is </a:t>
                </a:r>
                <a14:m>
                  <m:oMath xmlns:m="http://schemas.openxmlformats.org/officeDocument/2006/math">
                    <m:sSub>
                      <m:sSubPr>
                        <m:ctrlPr>
                          <a:rPr lang="en-US" b="1" i="1" smtClean="0">
                            <a:solidFill>
                              <a:schemeClr val="accent2"/>
                            </a:solidFill>
                            <a:latin typeface="Cambria Math" panose="02040503050406030204" pitchFamily="18" charset="0"/>
                          </a:rPr>
                        </m:ctrlPr>
                      </m:sSubPr>
                      <m:e>
                        <m:r>
                          <a:rPr lang="en-US" b="1" i="1" smtClean="0">
                            <a:solidFill>
                              <a:schemeClr val="accent2"/>
                            </a:solidFill>
                            <a:latin typeface="Cambria Math" panose="02040503050406030204" pitchFamily="18" charset="0"/>
                          </a:rPr>
                          <m:t>𝑹</m:t>
                        </m:r>
                      </m:e>
                      <m:sub>
                        <m:r>
                          <a:rPr lang="en-US" b="1" i="1" smtClean="0">
                            <a:solidFill>
                              <a:schemeClr val="accent2"/>
                            </a:solidFill>
                            <a:latin typeface="Cambria Math" panose="02040503050406030204" pitchFamily="18" charset="0"/>
                          </a:rPr>
                          <m:t>𝒕</m:t>
                        </m:r>
                      </m:sub>
                    </m:sSub>
                  </m:oMath>
                </a14:m>
                <a:endParaRPr lang="en-GB" b="1" dirty="0"/>
              </a:p>
              <a:p>
                <a:r>
                  <a:rPr lang="en-GB" dirty="0"/>
                  <a:t>Plus the </a:t>
                </a:r>
                <a:r>
                  <a:rPr lang="en-GB" b="1" dirty="0">
                    <a:solidFill>
                      <a:schemeClr val="accent4">
                        <a:lumMod val="50000"/>
                      </a:schemeClr>
                    </a:solidFill>
                  </a:rPr>
                  <a:t>expected reward </a:t>
                </a:r>
                <a:r>
                  <a:rPr lang="en-GB" dirty="0"/>
                  <a:t>we will get in the future, if we end up in a </a:t>
                </a:r>
                <a:r>
                  <a:rPr lang="en-GB" b="1" dirty="0">
                    <a:solidFill>
                      <a:srgbClr val="0070C0"/>
                    </a:solidFill>
                  </a:rPr>
                  <a:t>new state </a:t>
                </a:r>
                <a14:m>
                  <m:oMath xmlns:m="http://schemas.openxmlformats.org/officeDocument/2006/math">
                    <m:sSub>
                      <m:sSubPr>
                        <m:ctrlPr>
                          <a:rPr lang="en-GB" b="1" i="1" dirty="0" smtClean="0">
                            <a:solidFill>
                              <a:srgbClr val="0070C0"/>
                            </a:solidFill>
                            <a:latin typeface="Cambria Math" panose="02040503050406030204" pitchFamily="18" charset="0"/>
                          </a:rPr>
                        </m:ctrlPr>
                      </m:sSubPr>
                      <m:e>
                        <m:r>
                          <a:rPr lang="en-GB" b="1" i="1" dirty="0" smtClean="0">
                            <a:solidFill>
                              <a:srgbClr val="0070C0"/>
                            </a:solidFill>
                            <a:latin typeface="Cambria Math" panose="02040503050406030204" pitchFamily="18" charset="0"/>
                          </a:rPr>
                          <m:t>𝒔</m:t>
                        </m:r>
                      </m:e>
                      <m:sub>
                        <m:r>
                          <a:rPr lang="en-GB" b="1" i="1" dirty="0" smtClean="0">
                            <a:solidFill>
                              <a:srgbClr val="0070C0"/>
                            </a:solidFill>
                            <a:latin typeface="Cambria Math" panose="02040503050406030204" pitchFamily="18" charset="0"/>
                          </a:rPr>
                          <m:t>𝒕</m:t>
                        </m:r>
                        <m:r>
                          <a:rPr lang="en-US" b="1" i="1" dirty="0" smtClean="0">
                            <a:solidFill>
                              <a:srgbClr val="0070C0"/>
                            </a:solidFill>
                            <a:latin typeface="Cambria Math" panose="02040503050406030204" pitchFamily="18" charset="0"/>
                          </a:rPr>
                          <m:t>+</m:t>
                        </m:r>
                        <m:r>
                          <a:rPr lang="en-US" b="1" i="1" dirty="0" smtClean="0">
                            <a:solidFill>
                              <a:srgbClr val="0070C0"/>
                            </a:solidFill>
                            <a:latin typeface="Cambria Math" panose="02040503050406030204" pitchFamily="18" charset="0"/>
                          </a:rPr>
                          <m:t>𝟏</m:t>
                        </m:r>
                      </m:sub>
                    </m:sSub>
                    <m:r>
                      <a:rPr lang="en-GB" i="1" dirty="0" smtClean="0">
                        <a:latin typeface="Cambria Math" panose="02040503050406030204" pitchFamily="18" charset="0"/>
                      </a:rPr>
                      <m:t> </m:t>
                    </m:r>
                  </m:oMath>
                </a14:m>
                <a:r>
                  <a:rPr lang="en-GB" dirty="0"/>
                  <a:t>after playing </a:t>
                </a:r>
                <a:r>
                  <a:rPr lang="en-GB" b="1" dirty="0">
                    <a:solidFill>
                      <a:srgbClr val="7030A0"/>
                    </a:solidFill>
                  </a:rPr>
                  <a:t>action </a:t>
                </a:r>
                <a14:m>
                  <m:oMath xmlns:m="http://schemas.openxmlformats.org/officeDocument/2006/math">
                    <m:sSub>
                      <m:sSubPr>
                        <m:ctrlPr>
                          <a:rPr lang="en-GB" b="1" i="1" dirty="0" smtClean="0">
                            <a:solidFill>
                              <a:srgbClr val="7030A0"/>
                            </a:solidFill>
                            <a:latin typeface="Cambria Math" panose="02040503050406030204" pitchFamily="18" charset="0"/>
                          </a:rPr>
                        </m:ctrlPr>
                      </m:sSubPr>
                      <m:e>
                        <m:r>
                          <a:rPr lang="en-GB" b="1" i="1" dirty="0" smtClean="0">
                            <a:solidFill>
                              <a:srgbClr val="7030A0"/>
                            </a:solidFill>
                            <a:latin typeface="Cambria Math" panose="02040503050406030204" pitchFamily="18" charset="0"/>
                          </a:rPr>
                          <m:t>𝒂</m:t>
                        </m:r>
                      </m:e>
                      <m:sub>
                        <m:r>
                          <a:rPr lang="en-GB" b="1" i="1" dirty="0" smtClean="0">
                            <a:solidFill>
                              <a:srgbClr val="7030A0"/>
                            </a:solidFill>
                            <a:latin typeface="Cambria Math" panose="02040503050406030204" pitchFamily="18" charset="0"/>
                          </a:rPr>
                          <m:t>𝒕</m:t>
                        </m:r>
                      </m:sub>
                    </m:sSub>
                  </m:oMath>
                </a14:m>
                <a:r>
                  <a:rPr lang="en-GB" dirty="0"/>
                  <a:t>.</a:t>
                </a:r>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𝑄</m:t>
                          </m:r>
                        </m:e>
                        <m:sub>
                          <m:r>
                            <a:rPr lang="en-US" b="0" i="1" smtClean="0">
                              <a:latin typeface="Cambria Math" panose="02040503050406030204" pitchFamily="18" charset="0"/>
                            </a:rPr>
                            <m:t>𝑡</m:t>
                          </m:r>
                        </m:sub>
                        <m:sup>
                          <m:r>
                            <a:rPr lang="en-US" b="0" i="1" smtClean="0">
                              <a:latin typeface="Cambria Math" panose="02040503050406030204" pitchFamily="18" charset="0"/>
                            </a:rPr>
                            <m:t>𝜋</m:t>
                          </m:r>
                        </m:sup>
                      </m:sSub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𝑡</m:t>
                              </m:r>
                            </m:sub>
                          </m:sSub>
                        </m:e>
                      </m:d>
                      <m:r>
                        <a:rPr lang="en-US" b="0" i="1" smtClean="0">
                          <a:latin typeface="Cambria Math" panose="02040503050406030204" pitchFamily="18" charset="0"/>
                        </a:rPr>
                        <m:t>=</m:t>
                      </m:r>
                      <m:sSub>
                        <m:sSubPr>
                          <m:ctrlPr>
                            <a:rPr lang="en-US" i="1">
                              <a:solidFill>
                                <a:schemeClr val="accent2"/>
                              </a:solidFill>
                              <a:latin typeface="Cambria Math" panose="02040503050406030204" pitchFamily="18" charset="0"/>
                            </a:rPr>
                          </m:ctrlPr>
                        </m:sSubPr>
                        <m:e>
                          <m:r>
                            <a:rPr lang="en-US" i="1">
                              <a:solidFill>
                                <a:schemeClr val="accent2"/>
                              </a:solidFill>
                              <a:latin typeface="Cambria Math" panose="02040503050406030204" pitchFamily="18" charset="0"/>
                            </a:rPr>
                            <m:t>𝑅</m:t>
                          </m:r>
                        </m:e>
                        <m:sub>
                          <m:r>
                            <a:rPr lang="en-US" i="1">
                              <a:solidFill>
                                <a:schemeClr val="accent2"/>
                              </a:solidFill>
                              <a:latin typeface="Cambria Math" panose="02040503050406030204" pitchFamily="18" charset="0"/>
                            </a:rPr>
                            <m:t>𝑡</m:t>
                          </m:r>
                        </m:sub>
                      </m:sSub>
                      <m:d>
                        <m:dPr>
                          <m:ctrlPr>
                            <a:rPr lang="en-US" i="1">
                              <a:solidFill>
                                <a:schemeClr val="accent2"/>
                              </a:solidFill>
                              <a:latin typeface="Cambria Math" panose="02040503050406030204" pitchFamily="18" charset="0"/>
                            </a:rPr>
                          </m:ctrlPr>
                        </m:dPr>
                        <m:e>
                          <m:sSub>
                            <m:sSubPr>
                              <m:ctrlPr>
                                <a:rPr lang="en-US" b="0" i="1" smtClean="0">
                                  <a:solidFill>
                                    <a:schemeClr val="accent2"/>
                                  </a:solidFill>
                                  <a:latin typeface="Cambria Math" panose="02040503050406030204" pitchFamily="18" charset="0"/>
                                </a:rPr>
                              </m:ctrlPr>
                            </m:sSubPr>
                            <m:e>
                              <m:r>
                                <a:rPr lang="en-US" i="1">
                                  <a:solidFill>
                                    <a:schemeClr val="accent2"/>
                                  </a:solidFill>
                                  <a:latin typeface="Cambria Math" panose="02040503050406030204" pitchFamily="18" charset="0"/>
                                </a:rPr>
                                <m:t>𝑎</m:t>
                              </m:r>
                            </m:e>
                            <m:sub>
                              <m:r>
                                <a:rPr lang="en-US" b="0" i="1" smtClean="0">
                                  <a:solidFill>
                                    <a:schemeClr val="accent2"/>
                                  </a:solidFill>
                                  <a:latin typeface="Cambria Math" panose="02040503050406030204" pitchFamily="18" charset="0"/>
                                </a:rPr>
                                <m:t>𝑡</m:t>
                              </m:r>
                            </m:sub>
                          </m:sSub>
                          <m:r>
                            <a:rPr lang="en-US" i="1">
                              <a:solidFill>
                                <a:schemeClr val="accent2"/>
                              </a:solidFill>
                              <a:latin typeface="Cambria Math" panose="02040503050406030204" pitchFamily="18" charset="0"/>
                            </a:rPr>
                            <m:t>,</m:t>
                          </m:r>
                          <m:sSub>
                            <m:sSubPr>
                              <m:ctrlPr>
                                <a:rPr lang="en-US" i="1">
                                  <a:solidFill>
                                    <a:schemeClr val="accent2"/>
                                  </a:solidFill>
                                  <a:latin typeface="Cambria Math" panose="02040503050406030204" pitchFamily="18" charset="0"/>
                                </a:rPr>
                              </m:ctrlPr>
                            </m:sSubPr>
                            <m:e>
                              <m:r>
                                <a:rPr lang="en-US" i="1">
                                  <a:solidFill>
                                    <a:schemeClr val="accent2"/>
                                  </a:solidFill>
                                  <a:latin typeface="Cambria Math" panose="02040503050406030204" pitchFamily="18" charset="0"/>
                                </a:rPr>
                                <m:t>𝑠</m:t>
                              </m:r>
                            </m:e>
                            <m:sub>
                              <m:r>
                                <a:rPr lang="en-US" i="1">
                                  <a:solidFill>
                                    <a:schemeClr val="accent2"/>
                                  </a:solidFill>
                                  <a:latin typeface="Cambria Math" panose="02040503050406030204" pitchFamily="18" charset="0"/>
                                </a:rPr>
                                <m:t>𝑡</m:t>
                              </m:r>
                            </m:sub>
                          </m:sSub>
                        </m:e>
                      </m:d>
                      <m:r>
                        <a:rPr lang="en-US" i="1">
                          <a:latin typeface="Cambria Math" panose="02040503050406030204" pitchFamily="18" charset="0"/>
                        </a:rPr>
                        <m:t>+</m:t>
                      </m:r>
                      <m:sSubSup>
                        <m:sSubSupPr>
                          <m:ctrlPr>
                            <a:rPr lang="en-US" i="1">
                              <a:solidFill>
                                <a:schemeClr val="accent4">
                                  <a:lumMod val="50000"/>
                                </a:schemeClr>
                              </a:solidFill>
                              <a:latin typeface="Cambria Math" panose="02040503050406030204" pitchFamily="18" charset="0"/>
                            </a:rPr>
                          </m:ctrlPr>
                        </m:sSubSupPr>
                        <m:e>
                          <m:r>
                            <a:rPr lang="en-US" i="1">
                              <a:solidFill>
                                <a:schemeClr val="accent4">
                                  <a:lumMod val="50000"/>
                                </a:schemeClr>
                              </a:solidFill>
                              <a:latin typeface="Cambria Math" panose="02040503050406030204" pitchFamily="18" charset="0"/>
                            </a:rPr>
                            <m:t>𝑉</m:t>
                          </m:r>
                        </m:e>
                        <m:sub>
                          <m:r>
                            <a:rPr lang="en-US" i="1">
                              <a:solidFill>
                                <a:schemeClr val="accent4">
                                  <a:lumMod val="50000"/>
                                </a:schemeClr>
                              </a:solidFill>
                              <a:latin typeface="Cambria Math" panose="02040503050406030204" pitchFamily="18" charset="0"/>
                            </a:rPr>
                            <m:t>𝑡</m:t>
                          </m:r>
                          <m:r>
                            <a:rPr lang="en-US" i="1">
                              <a:solidFill>
                                <a:schemeClr val="accent4">
                                  <a:lumMod val="50000"/>
                                </a:schemeClr>
                              </a:solidFill>
                              <a:latin typeface="Cambria Math" panose="02040503050406030204" pitchFamily="18" charset="0"/>
                            </a:rPr>
                            <m:t>+1</m:t>
                          </m:r>
                        </m:sub>
                        <m:sup>
                          <m:r>
                            <a:rPr lang="en-US" i="1">
                              <a:solidFill>
                                <a:schemeClr val="accent4">
                                  <a:lumMod val="50000"/>
                                </a:schemeClr>
                              </a:solidFill>
                              <a:latin typeface="Cambria Math" panose="02040503050406030204" pitchFamily="18" charset="0"/>
                            </a:rPr>
                            <m:t>𝜋</m:t>
                          </m:r>
                        </m:sup>
                      </m:sSubSup>
                      <m:r>
                        <a:rPr lang="en-US" i="1">
                          <a:solidFill>
                            <a:schemeClr val="accent4">
                              <a:lumMod val="50000"/>
                            </a:schemeClr>
                          </a:solidFill>
                          <a:latin typeface="Cambria Math" panose="02040503050406030204" pitchFamily="18" charset="0"/>
                        </a:rPr>
                        <m:t>(</m:t>
                      </m:r>
                      <m:sSub>
                        <m:sSubPr>
                          <m:ctrlPr>
                            <a:rPr lang="en-US" i="1">
                              <a:solidFill>
                                <a:schemeClr val="accent4">
                                  <a:lumMod val="50000"/>
                                </a:schemeClr>
                              </a:solidFill>
                              <a:latin typeface="Cambria Math" panose="02040503050406030204" pitchFamily="18" charset="0"/>
                            </a:rPr>
                          </m:ctrlPr>
                        </m:sSubPr>
                        <m:e>
                          <m:r>
                            <a:rPr lang="en-US" i="1">
                              <a:solidFill>
                                <a:schemeClr val="accent4">
                                  <a:lumMod val="50000"/>
                                </a:schemeClr>
                              </a:solidFill>
                              <a:latin typeface="Cambria Math" panose="02040503050406030204" pitchFamily="18" charset="0"/>
                            </a:rPr>
                            <m:t>𝑠</m:t>
                          </m:r>
                        </m:e>
                        <m:sub>
                          <m:r>
                            <a:rPr lang="en-US" i="1">
                              <a:solidFill>
                                <a:schemeClr val="accent4">
                                  <a:lumMod val="50000"/>
                                </a:schemeClr>
                              </a:solidFill>
                              <a:latin typeface="Cambria Math" panose="02040503050406030204" pitchFamily="18" charset="0"/>
                            </a:rPr>
                            <m:t>𝑡</m:t>
                          </m:r>
                          <m:r>
                            <a:rPr lang="en-US" i="1">
                              <a:solidFill>
                                <a:schemeClr val="accent4">
                                  <a:lumMod val="50000"/>
                                </a:schemeClr>
                              </a:solidFill>
                              <a:latin typeface="Cambria Math" panose="02040503050406030204" pitchFamily="18" charset="0"/>
                            </a:rPr>
                            <m:t>+1</m:t>
                          </m:r>
                        </m:sub>
                      </m:sSub>
                      <m:r>
                        <a:rPr lang="en-US" i="1">
                          <a:solidFill>
                            <a:schemeClr val="accent4">
                              <a:lumMod val="50000"/>
                            </a:schemeClr>
                          </a:solidFill>
                          <a:latin typeface="Cambria Math" panose="02040503050406030204" pitchFamily="18" charset="0"/>
                        </a:rPr>
                        <m:t>)</m:t>
                      </m:r>
                    </m:oMath>
                  </m:oMathPara>
                </a14:m>
                <a:endParaRPr lang="en-GB" dirty="0"/>
              </a:p>
            </p:txBody>
          </p:sp>
        </mc:Choice>
        <mc:Fallback xmlns="">
          <p:sp>
            <p:nvSpPr>
              <p:cNvPr id="3" name="Content Placeholder 2">
                <a:extLst>
                  <a:ext uri="{FF2B5EF4-FFF2-40B4-BE49-F238E27FC236}">
                    <a16:creationId xmlns:a16="http://schemas.microsoft.com/office/drawing/2014/main" id="{D93E1973-8299-4953-A95B-1FF434A37CE5}"/>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217" t="-1937" r="-1797" b="-484"/>
                </a:stretch>
              </a:blipFill>
            </p:spPr>
            <p:txBody>
              <a:bodyPr/>
              <a:lstStyle/>
              <a:p>
                <a:r>
                  <a:rPr lang="en-GB">
                    <a:noFill/>
                  </a:rPr>
                  <a:t> </a:t>
                </a:r>
              </a:p>
            </p:txBody>
          </p:sp>
        </mc:Fallback>
      </mc:AlternateContent>
    </p:spTree>
    <p:extLst>
      <p:ext uri="{BB962C8B-B14F-4D97-AF65-F5344CB8AC3E}">
        <p14:creationId xmlns:p14="http://schemas.microsoft.com/office/powerpoint/2010/main" val="12081862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5A6C23-8B45-4EFF-A88B-FF857D0DB06F}"/>
              </a:ext>
            </a:extLst>
          </p:cNvPr>
          <p:cNvSpPr>
            <a:spLocks noGrp="1"/>
          </p:cNvSpPr>
          <p:nvPr>
            <p:ph type="title"/>
          </p:nvPr>
        </p:nvSpPr>
        <p:spPr/>
        <p:txBody>
          <a:bodyPr/>
          <a:lstStyle/>
          <a:p>
            <a:r>
              <a:rPr lang="en-US" dirty="0"/>
              <a:t>On the policy, V and Q functions relationship</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93E1973-8299-4953-A95B-1FF434A37CE5}"/>
                  </a:ext>
                </a:extLst>
              </p:cNvPr>
              <p:cNvSpPr>
                <a:spLocks noGrp="1"/>
              </p:cNvSpPr>
              <p:nvPr>
                <p:ph idx="1"/>
              </p:nvPr>
            </p:nvSpPr>
            <p:spPr>
              <a:xfrm>
                <a:off x="838200" y="1825624"/>
                <a:ext cx="10515600" cy="5032375"/>
              </a:xfrm>
            </p:spPr>
            <p:txBody>
              <a:bodyPr>
                <a:normAutofit/>
              </a:bodyPr>
              <a:lstStyle/>
              <a:p>
                <a:pPr marL="0" indent="0">
                  <a:buNone/>
                </a:pPr>
                <a:r>
                  <a:rPr lang="en-GB" b="1" dirty="0"/>
                  <a:t>Theorem (</a:t>
                </a:r>
                <a:r>
                  <a:rPr lang="en-GB" b="1" dirty="0">
                    <a:solidFill>
                      <a:srgbClr val="00B050"/>
                    </a:solidFill>
                  </a:rPr>
                  <a:t>Bellman principle of optimality</a:t>
                </a:r>
                <a:r>
                  <a:rPr lang="en-GB" b="1" dirty="0"/>
                  <a:t>):</a:t>
                </a:r>
              </a:p>
              <a:p>
                <a:pPr marL="0" indent="0">
                  <a:buNone/>
                </a:pPr>
                <a:r>
                  <a:rPr lang="en-GB" dirty="0"/>
                  <a:t>The policy </a:t>
                </a:r>
                <a14:m>
                  <m:oMath xmlns:m="http://schemas.openxmlformats.org/officeDocument/2006/math">
                    <m:r>
                      <a:rPr lang="en-US" b="0" i="1" smtClean="0">
                        <a:latin typeface="Cambria Math" panose="02040503050406030204" pitchFamily="18" charset="0"/>
                      </a:rPr>
                      <m:t>𝜋</m:t>
                    </m:r>
                  </m:oMath>
                </a14:m>
                <a:r>
                  <a:rPr lang="en-GB" dirty="0"/>
                  <a:t>, </a:t>
                </a:r>
                <a14:m>
                  <m:oMath xmlns:m="http://schemas.openxmlformats.org/officeDocument/2006/math">
                    <m:r>
                      <a:rPr lang="en-GB" i="1" dirty="0" smtClean="0">
                        <a:latin typeface="Cambria Math" panose="02040503050406030204" pitchFamily="18" charset="0"/>
                      </a:rPr>
                      <m:t>𝑉</m:t>
                    </m:r>
                  </m:oMath>
                </a14:m>
                <a:r>
                  <a:rPr lang="en-GB" dirty="0"/>
                  <a:t> and </a:t>
                </a:r>
                <a14:m>
                  <m:oMath xmlns:m="http://schemas.openxmlformats.org/officeDocument/2006/math">
                    <m:r>
                      <a:rPr lang="en-GB" i="1" dirty="0" smtClean="0">
                        <a:latin typeface="Cambria Math" panose="02040503050406030204" pitchFamily="18" charset="0"/>
                      </a:rPr>
                      <m:t>𝑄</m:t>
                    </m:r>
                  </m:oMath>
                </a14:m>
                <a:r>
                  <a:rPr lang="en-GB" dirty="0"/>
                  <a:t> functions are closely related. For instance, we have a clear relationship between </a:t>
                </a:r>
                <a14:m>
                  <m:oMath xmlns:m="http://schemas.openxmlformats.org/officeDocument/2006/math">
                    <m:r>
                      <a:rPr lang="en-GB" i="1" dirty="0" smtClean="0">
                        <a:latin typeface="Cambria Math" panose="02040503050406030204" pitchFamily="18" charset="0"/>
                      </a:rPr>
                      <m:t>𝑄</m:t>
                    </m:r>
                  </m:oMath>
                </a14:m>
                <a:r>
                  <a:rPr lang="en-GB" dirty="0"/>
                  <a:t> and </a:t>
                </a:r>
                <a14:m>
                  <m:oMath xmlns:m="http://schemas.openxmlformats.org/officeDocument/2006/math">
                    <m:r>
                      <a:rPr lang="en-GB" i="1" dirty="0" smtClean="0">
                        <a:latin typeface="Cambria Math" panose="02040503050406030204" pitchFamily="18" charset="0"/>
                      </a:rPr>
                      <m:t>𝑉</m:t>
                    </m:r>
                  </m:oMath>
                </a14:m>
                <a:r>
                  <a:rPr lang="en-GB" dirty="0"/>
                  <a:t>. The value of</a:t>
                </a:r>
                <a14:m>
                  <m:oMath xmlns:m="http://schemas.openxmlformats.org/officeDocument/2006/math">
                    <m:r>
                      <a:rPr lang="en-GB" i="1" dirty="0" smtClean="0">
                        <a:latin typeface="Cambria Math" panose="02040503050406030204" pitchFamily="18" charset="0"/>
                      </a:rPr>
                      <m:t> </m:t>
                    </m:r>
                    <m:r>
                      <a:rPr lang="en-GB" i="1" dirty="0" smtClean="0">
                        <a:latin typeface="Cambria Math" panose="02040503050406030204" pitchFamily="18" charset="0"/>
                      </a:rPr>
                      <m:t>𝑄</m:t>
                    </m:r>
                    <m:r>
                      <a:rPr lang="en-GB" i="1" dirty="0" smtClean="0">
                        <a:latin typeface="Cambria Math" panose="02040503050406030204" pitchFamily="18" charset="0"/>
                      </a:rPr>
                      <m:t> </m:t>
                    </m:r>
                  </m:oMath>
                </a14:m>
                <a:r>
                  <a:rPr lang="en-GB" dirty="0"/>
                  <a:t>can be used to compute the value of </a:t>
                </a:r>
                <a14:m>
                  <m:oMath xmlns:m="http://schemas.openxmlformats.org/officeDocument/2006/math">
                    <m:r>
                      <a:rPr lang="en-GB" i="1" dirty="0" smtClean="0">
                        <a:latin typeface="Cambria Math" panose="02040503050406030204" pitchFamily="18" charset="0"/>
                      </a:rPr>
                      <m:t>𝑉</m:t>
                    </m:r>
                  </m:oMath>
                </a14:m>
                <a:r>
                  <a:rPr lang="en-GB" dirty="0"/>
                  <a:t> immediately, and vice-versa.</a:t>
                </a:r>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𝑄</m:t>
                          </m:r>
                        </m:e>
                        <m:sub>
                          <m:r>
                            <a:rPr lang="en-US" b="0" i="1" smtClean="0">
                              <a:latin typeface="Cambria Math" panose="02040503050406030204" pitchFamily="18" charset="0"/>
                            </a:rPr>
                            <m:t>𝑡</m:t>
                          </m:r>
                        </m:sub>
                        <m:sup>
                          <m:r>
                            <a:rPr lang="en-US" b="0" i="1" smtClean="0">
                              <a:latin typeface="Cambria Math" panose="02040503050406030204" pitchFamily="18" charset="0"/>
                            </a:rPr>
                            <m:t>𝜋</m:t>
                          </m:r>
                        </m:sup>
                      </m:sSub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𝑡</m:t>
                              </m:r>
                            </m:sub>
                          </m:sSub>
                        </m:e>
                      </m:d>
                      <m:r>
                        <a:rPr lang="en-US" b="0" i="1" smtClean="0">
                          <a:latin typeface="Cambria Math" panose="02040503050406030204" pitchFamily="18" charset="0"/>
                        </a:rPr>
                        <m:t>=</m:t>
                      </m:r>
                      <m:sSub>
                        <m:sSubPr>
                          <m:ctrlPr>
                            <a:rPr lang="en-US" i="1">
                              <a:solidFill>
                                <a:schemeClr val="accent2"/>
                              </a:solidFill>
                              <a:latin typeface="Cambria Math" panose="02040503050406030204" pitchFamily="18" charset="0"/>
                            </a:rPr>
                          </m:ctrlPr>
                        </m:sSubPr>
                        <m:e>
                          <m:r>
                            <a:rPr lang="en-US" i="1">
                              <a:solidFill>
                                <a:schemeClr val="accent2"/>
                              </a:solidFill>
                              <a:latin typeface="Cambria Math" panose="02040503050406030204" pitchFamily="18" charset="0"/>
                            </a:rPr>
                            <m:t>𝑅</m:t>
                          </m:r>
                        </m:e>
                        <m:sub>
                          <m:r>
                            <a:rPr lang="en-US" i="1">
                              <a:solidFill>
                                <a:schemeClr val="accent2"/>
                              </a:solidFill>
                              <a:latin typeface="Cambria Math" panose="02040503050406030204" pitchFamily="18" charset="0"/>
                            </a:rPr>
                            <m:t>𝑡</m:t>
                          </m:r>
                        </m:sub>
                      </m:sSub>
                      <m:d>
                        <m:dPr>
                          <m:ctrlPr>
                            <a:rPr lang="en-US" i="1">
                              <a:solidFill>
                                <a:schemeClr val="accent2"/>
                              </a:solidFill>
                              <a:latin typeface="Cambria Math" panose="02040503050406030204" pitchFamily="18" charset="0"/>
                            </a:rPr>
                          </m:ctrlPr>
                        </m:dPr>
                        <m:e>
                          <m:r>
                            <a:rPr lang="en-US" i="1">
                              <a:solidFill>
                                <a:schemeClr val="accent2"/>
                              </a:solidFill>
                              <a:latin typeface="Cambria Math" panose="02040503050406030204" pitchFamily="18" charset="0"/>
                            </a:rPr>
                            <m:t>𝑎</m:t>
                          </m:r>
                          <m:r>
                            <a:rPr lang="en-US" i="1">
                              <a:solidFill>
                                <a:schemeClr val="accent2"/>
                              </a:solidFill>
                              <a:latin typeface="Cambria Math" panose="02040503050406030204" pitchFamily="18" charset="0"/>
                            </a:rPr>
                            <m:t>,</m:t>
                          </m:r>
                          <m:sSub>
                            <m:sSubPr>
                              <m:ctrlPr>
                                <a:rPr lang="en-US" i="1">
                                  <a:solidFill>
                                    <a:schemeClr val="accent2"/>
                                  </a:solidFill>
                                  <a:latin typeface="Cambria Math" panose="02040503050406030204" pitchFamily="18" charset="0"/>
                                </a:rPr>
                              </m:ctrlPr>
                            </m:sSubPr>
                            <m:e>
                              <m:r>
                                <a:rPr lang="en-US" i="1">
                                  <a:solidFill>
                                    <a:schemeClr val="accent2"/>
                                  </a:solidFill>
                                  <a:latin typeface="Cambria Math" panose="02040503050406030204" pitchFamily="18" charset="0"/>
                                </a:rPr>
                                <m:t>𝑠</m:t>
                              </m:r>
                            </m:e>
                            <m:sub>
                              <m:r>
                                <a:rPr lang="en-US" i="1">
                                  <a:solidFill>
                                    <a:schemeClr val="accent2"/>
                                  </a:solidFill>
                                  <a:latin typeface="Cambria Math" panose="02040503050406030204" pitchFamily="18" charset="0"/>
                                </a:rPr>
                                <m:t>𝑡</m:t>
                              </m:r>
                            </m:sub>
                          </m:sSub>
                        </m:e>
                      </m:d>
                      <m:r>
                        <a:rPr lang="en-US" i="1">
                          <a:latin typeface="Cambria Math" panose="02040503050406030204" pitchFamily="18" charset="0"/>
                        </a:rPr>
                        <m:t>+</m:t>
                      </m:r>
                      <m:sSubSup>
                        <m:sSubSupPr>
                          <m:ctrlPr>
                            <a:rPr lang="en-US" i="1">
                              <a:solidFill>
                                <a:schemeClr val="accent4">
                                  <a:lumMod val="50000"/>
                                </a:schemeClr>
                              </a:solidFill>
                              <a:latin typeface="Cambria Math" panose="02040503050406030204" pitchFamily="18" charset="0"/>
                            </a:rPr>
                          </m:ctrlPr>
                        </m:sSubSupPr>
                        <m:e>
                          <m:r>
                            <a:rPr lang="en-US" i="1">
                              <a:solidFill>
                                <a:schemeClr val="accent4">
                                  <a:lumMod val="50000"/>
                                </a:schemeClr>
                              </a:solidFill>
                              <a:latin typeface="Cambria Math" panose="02040503050406030204" pitchFamily="18" charset="0"/>
                            </a:rPr>
                            <m:t>𝑉</m:t>
                          </m:r>
                        </m:e>
                        <m:sub>
                          <m:r>
                            <a:rPr lang="en-US" i="1">
                              <a:solidFill>
                                <a:schemeClr val="accent4">
                                  <a:lumMod val="50000"/>
                                </a:schemeClr>
                              </a:solidFill>
                              <a:latin typeface="Cambria Math" panose="02040503050406030204" pitchFamily="18" charset="0"/>
                            </a:rPr>
                            <m:t>𝑡</m:t>
                          </m:r>
                          <m:r>
                            <a:rPr lang="en-US" i="1">
                              <a:solidFill>
                                <a:schemeClr val="accent4">
                                  <a:lumMod val="50000"/>
                                </a:schemeClr>
                              </a:solidFill>
                              <a:latin typeface="Cambria Math" panose="02040503050406030204" pitchFamily="18" charset="0"/>
                            </a:rPr>
                            <m:t>+1</m:t>
                          </m:r>
                        </m:sub>
                        <m:sup>
                          <m:r>
                            <a:rPr lang="en-US" i="1">
                              <a:solidFill>
                                <a:schemeClr val="accent4">
                                  <a:lumMod val="50000"/>
                                </a:schemeClr>
                              </a:solidFill>
                              <a:latin typeface="Cambria Math" panose="02040503050406030204" pitchFamily="18" charset="0"/>
                            </a:rPr>
                            <m:t>𝜋</m:t>
                          </m:r>
                        </m:sup>
                      </m:sSubSup>
                      <m:r>
                        <a:rPr lang="en-US" i="1">
                          <a:solidFill>
                            <a:schemeClr val="accent4">
                              <a:lumMod val="50000"/>
                            </a:schemeClr>
                          </a:solidFill>
                          <a:latin typeface="Cambria Math" panose="02040503050406030204" pitchFamily="18" charset="0"/>
                        </a:rPr>
                        <m:t>(</m:t>
                      </m:r>
                      <m:sSub>
                        <m:sSubPr>
                          <m:ctrlPr>
                            <a:rPr lang="en-US" i="1">
                              <a:solidFill>
                                <a:schemeClr val="accent4">
                                  <a:lumMod val="50000"/>
                                </a:schemeClr>
                              </a:solidFill>
                              <a:latin typeface="Cambria Math" panose="02040503050406030204" pitchFamily="18" charset="0"/>
                            </a:rPr>
                          </m:ctrlPr>
                        </m:sSubPr>
                        <m:e>
                          <m:r>
                            <a:rPr lang="en-US" i="1">
                              <a:solidFill>
                                <a:schemeClr val="accent4">
                                  <a:lumMod val="50000"/>
                                </a:schemeClr>
                              </a:solidFill>
                              <a:latin typeface="Cambria Math" panose="02040503050406030204" pitchFamily="18" charset="0"/>
                            </a:rPr>
                            <m:t>𝑠</m:t>
                          </m:r>
                        </m:e>
                        <m:sub>
                          <m:r>
                            <a:rPr lang="en-US" i="1">
                              <a:solidFill>
                                <a:schemeClr val="accent4">
                                  <a:lumMod val="50000"/>
                                </a:schemeClr>
                              </a:solidFill>
                              <a:latin typeface="Cambria Math" panose="02040503050406030204" pitchFamily="18" charset="0"/>
                            </a:rPr>
                            <m:t>𝑡</m:t>
                          </m:r>
                          <m:r>
                            <a:rPr lang="en-US" i="1">
                              <a:solidFill>
                                <a:schemeClr val="accent4">
                                  <a:lumMod val="50000"/>
                                </a:schemeClr>
                              </a:solidFill>
                              <a:latin typeface="Cambria Math" panose="02040503050406030204" pitchFamily="18" charset="0"/>
                            </a:rPr>
                            <m:t>+1</m:t>
                          </m:r>
                        </m:sub>
                      </m:sSub>
                      <m:r>
                        <a:rPr lang="en-US" i="1">
                          <a:solidFill>
                            <a:schemeClr val="accent4">
                              <a:lumMod val="50000"/>
                            </a:schemeClr>
                          </a:solidFill>
                          <a:latin typeface="Cambria Math" panose="02040503050406030204" pitchFamily="18" charset="0"/>
                        </a:rPr>
                        <m:t>)</m:t>
                      </m:r>
                    </m:oMath>
                  </m:oMathPara>
                </a14:m>
                <a:endParaRPr lang="en-GB" dirty="0"/>
              </a:p>
              <a:p>
                <a:pPr marL="0" indent="0">
                  <a:buNone/>
                </a:pPr>
                <a:endParaRPr lang="en-GB" dirty="0"/>
              </a:p>
              <a:p>
                <a:pPr marL="0" indent="0">
                  <a:buNone/>
                </a:pPr>
                <a:r>
                  <a:rPr lang="en-GB" dirty="0"/>
                  <a:t>The policy </a:t>
                </a:r>
                <a14:m>
                  <m:oMath xmlns:m="http://schemas.openxmlformats.org/officeDocument/2006/math">
                    <m:r>
                      <a:rPr lang="en-US" b="0" i="1" smtClean="0">
                        <a:latin typeface="Cambria Math" panose="02040503050406030204" pitchFamily="18" charset="0"/>
                      </a:rPr>
                      <m:t>𝜋</m:t>
                    </m:r>
                  </m:oMath>
                </a14:m>
                <a:r>
                  <a:rPr lang="en-GB" dirty="0"/>
                  <a:t>, can then be derived from </a:t>
                </a:r>
                <a14:m>
                  <m:oMath xmlns:m="http://schemas.openxmlformats.org/officeDocument/2006/math">
                    <m:r>
                      <a:rPr lang="en-GB" i="1" dirty="0" smtClean="0">
                        <a:latin typeface="Cambria Math" panose="02040503050406030204" pitchFamily="18" charset="0"/>
                      </a:rPr>
                      <m:t>𝑄</m:t>
                    </m:r>
                  </m:oMath>
                </a14:m>
                <a:r>
                  <a:rPr lang="en-GB" dirty="0"/>
                  <a:t>, as:</a:t>
                </a:r>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𝜋</m:t>
                          </m:r>
                        </m:e>
                        <m:sub>
                          <m:r>
                            <a:rPr lang="en-US" b="0" i="1" smtClean="0">
                              <a:latin typeface="Cambria Math" panose="02040503050406030204" pitchFamily="18" charset="0"/>
                            </a:rPr>
                            <m:t>𝑡</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𝑡</m:t>
                              </m:r>
                            </m:sub>
                          </m:sSub>
                        </m:e>
                      </m:d>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arg</m:t>
                          </m:r>
                        </m:fName>
                        <m:e>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max</m:t>
                                  </m:r>
                                </m:e>
                                <m:lim>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𝐴</m:t>
                                  </m:r>
                                </m:lim>
                              </m:limLow>
                            </m:fName>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𝑄</m:t>
                                  </m:r>
                                </m:e>
                                <m:sub>
                                  <m:r>
                                    <a:rPr lang="en-US" b="0" i="1" smtClean="0">
                                      <a:latin typeface="Cambria Math" panose="02040503050406030204" pitchFamily="18" charset="0"/>
                                    </a:rPr>
                                    <m:t>𝑡</m:t>
                                  </m:r>
                                </m:sub>
                                <m:sup>
                                  <m:r>
                                    <a:rPr lang="en-US" b="0" i="1" smtClean="0">
                                      <a:latin typeface="Cambria Math" panose="02040503050406030204" pitchFamily="18" charset="0"/>
                                    </a:rPr>
                                    <m:t>𝜋</m:t>
                                  </m:r>
                                </m:sup>
                              </m:sSubSup>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𝑡</m:t>
                                  </m:r>
                                </m:sub>
                              </m:sSub>
                              <m:r>
                                <a:rPr lang="en-US" b="0" i="1" smtClean="0">
                                  <a:latin typeface="Cambria Math" panose="02040503050406030204" pitchFamily="18" charset="0"/>
                                </a:rPr>
                                <m:t>)</m:t>
                              </m:r>
                            </m:e>
                          </m:func>
                        </m:e>
                      </m:func>
                    </m:oMath>
                  </m:oMathPara>
                </a14:m>
                <a:endParaRPr lang="en-GB" dirty="0"/>
              </a:p>
            </p:txBody>
          </p:sp>
        </mc:Choice>
        <mc:Fallback xmlns="">
          <p:sp>
            <p:nvSpPr>
              <p:cNvPr id="3" name="Content Placeholder 2">
                <a:extLst>
                  <a:ext uri="{FF2B5EF4-FFF2-40B4-BE49-F238E27FC236}">
                    <a16:creationId xmlns:a16="http://schemas.microsoft.com/office/drawing/2014/main" id="{D93E1973-8299-4953-A95B-1FF434A37CE5}"/>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217" t="-1937" r="-638"/>
                </a:stretch>
              </a:blipFill>
            </p:spPr>
            <p:txBody>
              <a:bodyPr/>
              <a:lstStyle/>
              <a:p>
                <a:r>
                  <a:rPr lang="en-GB">
                    <a:noFill/>
                  </a:rPr>
                  <a:t> </a:t>
                </a:r>
              </a:p>
            </p:txBody>
          </p:sp>
        </mc:Fallback>
      </mc:AlternateContent>
    </p:spTree>
    <p:extLst>
      <p:ext uri="{BB962C8B-B14F-4D97-AF65-F5344CB8AC3E}">
        <p14:creationId xmlns:p14="http://schemas.microsoft.com/office/powerpoint/2010/main" val="17108118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5A6C23-8B45-4EFF-A88B-FF857D0DB06F}"/>
              </a:ext>
            </a:extLst>
          </p:cNvPr>
          <p:cNvSpPr>
            <a:spLocks noGrp="1"/>
          </p:cNvSpPr>
          <p:nvPr>
            <p:ph type="title"/>
          </p:nvPr>
        </p:nvSpPr>
        <p:spPr/>
        <p:txBody>
          <a:bodyPr/>
          <a:lstStyle/>
          <a:p>
            <a:r>
              <a:rPr lang="en-US" dirty="0"/>
              <a:t>Defining a Q-table</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93E1973-8299-4953-A95B-1FF434A37CE5}"/>
                  </a:ext>
                </a:extLst>
              </p:cNvPr>
              <p:cNvSpPr>
                <a:spLocks noGrp="1"/>
              </p:cNvSpPr>
              <p:nvPr>
                <p:ph sz="half" idx="1"/>
              </p:nvPr>
            </p:nvSpPr>
            <p:spPr>
              <a:xfrm>
                <a:off x="838200" y="1825624"/>
                <a:ext cx="5181600" cy="5032375"/>
              </a:xfrm>
            </p:spPr>
            <p:txBody>
              <a:bodyPr>
                <a:normAutofit/>
              </a:bodyPr>
              <a:lstStyle/>
              <a:p>
                <a:r>
                  <a:rPr lang="en-US" dirty="0"/>
                  <a:t>In our problem, we have a finite number of </a:t>
                </a:r>
                <a:r>
                  <a:rPr lang="en-US" b="1" dirty="0">
                    <a:solidFill>
                      <a:srgbClr val="7030A0"/>
                    </a:solidFill>
                  </a:rPr>
                  <a:t>actions</a:t>
                </a:r>
                <a:r>
                  <a:rPr lang="en-US" dirty="0"/>
                  <a:t> and </a:t>
                </a:r>
                <a:r>
                  <a:rPr lang="en-US" b="1" dirty="0">
                    <a:solidFill>
                      <a:srgbClr val="0070C0"/>
                    </a:solidFill>
                  </a:rPr>
                  <a:t>states</a:t>
                </a:r>
                <a:r>
                  <a:rPr lang="en-US" dirty="0"/>
                  <a:t>.</a:t>
                </a:r>
              </a:p>
              <a:p>
                <a:r>
                  <a:rPr lang="en-US" dirty="0"/>
                  <a:t>It is then simpler to write the </a:t>
                </a:r>
                <a14:m>
                  <m:oMath xmlns:m="http://schemas.openxmlformats.org/officeDocument/2006/math">
                    <m:r>
                      <a:rPr lang="en-US" i="1" dirty="0" smtClean="0">
                        <a:latin typeface="Cambria Math" panose="02040503050406030204" pitchFamily="18" charset="0"/>
                      </a:rPr>
                      <m:t>𝑄</m:t>
                    </m:r>
                  </m:oMath>
                </a14:m>
                <a:r>
                  <a:rPr lang="en-US" dirty="0"/>
                  <a:t> function as a table, which is then referred to as the </a:t>
                </a:r>
                <a14:m>
                  <m:oMath xmlns:m="http://schemas.openxmlformats.org/officeDocument/2006/math">
                    <m:r>
                      <a:rPr lang="en-US" b="1" i="1" dirty="0" smtClean="0">
                        <a:latin typeface="Cambria Math" panose="02040503050406030204" pitchFamily="18" charset="0"/>
                      </a:rPr>
                      <m:t>𝑸</m:t>
                    </m:r>
                  </m:oMath>
                </a14:m>
                <a:r>
                  <a:rPr lang="en-US" b="1" dirty="0"/>
                  <a:t>-table</a:t>
                </a:r>
                <a:r>
                  <a:rPr lang="en-US" dirty="0"/>
                  <a:t>.</a:t>
                </a:r>
              </a:p>
              <a:p>
                <a:r>
                  <a:rPr lang="en-US" dirty="0"/>
                  <a:t>Later on, we will let our agent explore the maze and update the values of the </a:t>
                </a:r>
                <a14:m>
                  <m:oMath xmlns:m="http://schemas.openxmlformats.org/officeDocument/2006/math">
                    <m:r>
                      <a:rPr lang="en-US" i="1" dirty="0" smtClean="0">
                        <a:latin typeface="Cambria Math" panose="02040503050406030204" pitchFamily="18" charset="0"/>
                      </a:rPr>
                      <m:t>𝑄</m:t>
                    </m:r>
                  </m:oMath>
                </a14:m>
                <a:r>
                  <a:rPr lang="en-US" dirty="0"/>
                  <a:t>-table.</a:t>
                </a:r>
              </a:p>
              <a:p>
                <a:r>
                  <a:rPr lang="en-US" dirty="0"/>
                  <a:t>Finding the converged </a:t>
                </a:r>
                <a14:m>
                  <m:oMath xmlns:m="http://schemas.openxmlformats.org/officeDocument/2006/math">
                    <m:r>
                      <a:rPr lang="en-US" i="1" dirty="0" smtClean="0">
                        <a:latin typeface="Cambria Math" panose="02040503050406030204" pitchFamily="18" charset="0"/>
                      </a:rPr>
                      <m:t>𝑄</m:t>
                    </m:r>
                  </m:oMath>
                </a14:m>
                <a:r>
                  <a:rPr lang="en-US" dirty="0"/>
                  <a:t>-table, later gives us the best policy </a:t>
                </a:r>
                <a14:m>
                  <m:oMath xmlns:m="http://schemas.openxmlformats.org/officeDocument/2006/math">
                    <m:r>
                      <a:rPr lang="en-US" i="1">
                        <a:latin typeface="Cambria Math" panose="02040503050406030204" pitchFamily="18" charset="0"/>
                      </a:rPr>
                      <m:t>𝜋</m:t>
                    </m:r>
                    <m:r>
                      <a:rPr lang="en-US" i="1">
                        <a:latin typeface="Cambria Math" panose="02040503050406030204" pitchFamily="18" charset="0"/>
                      </a:rPr>
                      <m:t> </m:t>
                    </m:r>
                  </m:oMath>
                </a14:m>
                <a:r>
                  <a:rPr lang="en-US" dirty="0"/>
                  <a:t>to use in any state.</a:t>
                </a:r>
                <a:endParaRPr lang="en-GB" dirty="0"/>
              </a:p>
            </p:txBody>
          </p:sp>
        </mc:Choice>
        <mc:Fallback xmlns="">
          <p:sp>
            <p:nvSpPr>
              <p:cNvPr id="3" name="Content Placeholder 2">
                <a:extLst>
                  <a:ext uri="{FF2B5EF4-FFF2-40B4-BE49-F238E27FC236}">
                    <a16:creationId xmlns:a16="http://schemas.microsoft.com/office/drawing/2014/main" id="{D93E1973-8299-4953-A95B-1FF434A37CE5}"/>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118" t="-1937" r="-3529"/>
                </a:stretch>
              </a:blipFill>
            </p:spPr>
            <p:txBody>
              <a:bodyPr/>
              <a:lstStyle/>
              <a:p>
                <a:r>
                  <a:rPr lang="en-GB">
                    <a:noFill/>
                  </a:rPr>
                  <a:t> </a:t>
                </a:r>
              </a:p>
            </p:txBody>
          </p:sp>
        </mc:Fallback>
      </mc:AlternateContent>
      <p:pic>
        <p:nvPicPr>
          <p:cNvPr id="6" name="Picture 5">
            <a:extLst>
              <a:ext uri="{FF2B5EF4-FFF2-40B4-BE49-F238E27FC236}">
                <a16:creationId xmlns:a16="http://schemas.microsoft.com/office/drawing/2014/main" id="{32273F79-F7DD-4DE7-985E-8BC7E17C6158}"/>
              </a:ext>
            </a:extLst>
          </p:cNvPr>
          <p:cNvPicPr>
            <a:picLocks noChangeAspect="1"/>
          </p:cNvPicPr>
          <p:nvPr/>
        </p:nvPicPr>
        <p:blipFill rotWithShape="1">
          <a:blip r:embed="rId3">
            <a:extLst>
              <a:ext uri="{28A0092B-C50C-407E-A947-70E740481C1C}">
                <a14:useLocalDpi xmlns:a14="http://schemas.microsoft.com/office/drawing/2010/main" val="0"/>
              </a:ext>
            </a:extLst>
          </a:blip>
          <a:srcRect r="28871"/>
          <a:stretch/>
        </p:blipFill>
        <p:spPr>
          <a:xfrm>
            <a:off x="7052913" y="57902"/>
            <a:ext cx="4717056" cy="6742196"/>
          </a:xfrm>
          <a:prstGeom prst="rect">
            <a:avLst/>
          </a:prstGeom>
        </p:spPr>
      </p:pic>
    </p:spTree>
    <p:extLst>
      <p:ext uri="{BB962C8B-B14F-4D97-AF65-F5344CB8AC3E}">
        <p14:creationId xmlns:p14="http://schemas.microsoft.com/office/powerpoint/2010/main" val="3241113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D40417-A4D3-4CE8-96E7-708E2439AE7B}"/>
              </a:ext>
            </a:extLst>
          </p:cNvPr>
          <p:cNvSpPr>
            <a:spLocks noGrp="1"/>
          </p:cNvSpPr>
          <p:nvPr>
            <p:ph type="title"/>
          </p:nvPr>
        </p:nvSpPr>
        <p:spPr/>
        <p:txBody>
          <a:bodyPr/>
          <a:lstStyle/>
          <a:p>
            <a:r>
              <a:rPr lang="en-US" dirty="0"/>
              <a:t>About this week (Week 11)</a:t>
            </a:r>
            <a:endParaRPr lang="en-GB" dirty="0"/>
          </a:p>
        </p:txBody>
      </p:sp>
      <p:sp>
        <p:nvSpPr>
          <p:cNvPr id="3" name="Content Placeholder 2">
            <a:extLst>
              <a:ext uri="{FF2B5EF4-FFF2-40B4-BE49-F238E27FC236}">
                <a16:creationId xmlns:a16="http://schemas.microsoft.com/office/drawing/2014/main" id="{35995840-A9D9-479A-A34F-EA7DC229D38E}"/>
              </a:ext>
            </a:extLst>
          </p:cNvPr>
          <p:cNvSpPr>
            <a:spLocks noGrp="1"/>
          </p:cNvSpPr>
          <p:nvPr>
            <p:ph idx="1"/>
          </p:nvPr>
        </p:nvSpPr>
        <p:spPr/>
        <p:txBody>
          <a:bodyPr>
            <a:normAutofit/>
          </a:bodyPr>
          <a:lstStyle/>
          <a:p>
            <a:pPr marL="514350" indent="-514350">
              <a:buFont typeface="+mj-lt"/>
              <a:buAutoNum type="arabicPeriod"/>
            </a:pPr>
            <a:r>
              <a:rPr lang="en-US" dirty="0"/>
              <a:t>What is </a:t>
            </a:r>
            <a:r>
              <a:rPr lang="en-US" b="1" dirty="0"/>
              <a:t>Reinforcement</a:t>
            </a:r>
            <a:r>
              <a:rPr lang="en-US" dirty="0"/>
              <a:t> </a:t>
            </a:r>
            <a:r>
              <a:rPr lang="en-US" b="1" dirty="0"/>
              <a:t>Learning</a:t>
            </a:r>
            <a:r>
              <a:rPr lang="en-US" dirty="0"/>
              <a:t>?</a:t>
            </a:r>
          </a:p>
          <a:p>
            <a:pPr marL="514350" indent="-514350">
              <a:buFont typeface="+mj-lt"/>
              <a:buAutoNum type="arabicPeriod"/>
            </a:pPr>
            <a:r>
              <a:rPr lang="en-US" dirty="0"/>
              <a:t>What are the key ideas behind </a:t>
            </a:r>
            <a:r>
              <a:rPr lang="en-US" b="1" dirty="0"/>
              <a:t>reinforcement</a:t>
            </a:r>
            <a:r>
              <a:rPr lang="en-US" dirty="0"/>
              <a:t> </a:t>
            </a:r>
            <a:r>
              <a:rPr lang="en-US" b="1" dirty="0"/>
              <a:t>learning</a:t>
            </a:r>
            <a:r>
              <a:rPr lang="en-US" dirty="0"/>
              <a:t> and its </a:t>
            </a:r>
            <a:r>
              <a:rPr lang="en-US" b="1" dirty="0"/>
              <a:t>framework</a:t>
            </a:r>
            <a:r>
              <a:rPr lang="en-US" dirty="0"/>
              <a:t>?</a:t>
            </a:r>
          </a:p>
          <a:p>
            <a:pPr marL="514350" indent="-514350">
              <a:buFont typeface="+mj-lt"/>
              <a:buAutoNum type="arabicPeriod"/>
            </a:pPr>
            <a:r>
              <a:rPr lang="en-US" dirty="0"/>
              <a:t>What is the </a:t>
            </a:r>
            <a:r>
              <a:rPr lang="en-US" b="1" dirty="0"/>
              <a:t>exploration</a:t>
            </a:r>
            <a:r>
              <a:rPr lang="en-US" dirty="0"/>
              <a:t> </a:t>
            </a:r>
            <a:r>
              <a:rPr lang="en-US" b="1" dirty="0"/>
              <a:t>vs</a:t>
            </a:r>
            <a:r>
              <a:rPr lang="en-US" dirty="0"/>
              <a:t>. </a:t>
            </a:r>
            <a:r>
              <a:rPr lang="en-US" b="1" dirty="0"/>
              <a:t>exploitation</a:t>
            </a:r>
            <a:r>
              <a:rPr lang="en-US" dirty="0"/>
              <a:t> </a:t>
            </a:r>
            <a:r>
              <a:rPr lang="en-US" b="1" dirty="0"/>
              <a:t>tradeoff</a:t>
            </a:r>
            <a:r>
              <a:rPr lang="en-US" dirty="0"/>
              <a:t>?</a:t>
            </a:r>
          </a:p>
          <a:p>
            <a:pPr marL="514350" indent="-514350">
              <a:buFont typeface="+mj-lt"/>
              <a:buAutoNum type="arabicPeriod"/>
            </a:pPr>
            <a:r>
              <a:rPr lang="en-US" dirty="0"/>
              <a:t>How do we </a:t>
            </a:r>
            <a:r>
              <a:rPr lang="en-US" b="1" dirty="0"/>
              <a:t>train</a:t>
            </a:r>
            <a:r>
              <a:rPr lang="en-US" dirty="0"/>
              <a:t> an </a:t>
            </a:r>
            <a:r>
              <a:rPr lang="en-US" b="1" dirty="0"/>
              <a:t>RL</a:t>
            </a:r>
            <a:r>
              <a:rPr lang="en-US" dirty="0"/>
              <a:t> </a:t>
            </a:r>
            <a:r>
              <a:rPr lang="en-US" b="1" dirty="0"/>
              <a:t>agent</a:t>
            </a:r>
            <a:r>
              <a:rPr lang="en-US" dirty="0"/>
              <a:t> by exploring, then progressively exploiting?</a:t>
            </a:r>
          </a:p>
          <a:p>
            <a:pPr marL="514350" indent="-514350">
              <a:buFont typeface="+mj-lt"/>
              <a:buAutoNum type="arabicPeriod"/>
            </a:pPr>
            <a:r>
              <a:rPr lang="en-US" dirty="0"/>
              <a:t>What are some </a:t>
            </a:r>
            <a:r>
              <a:rPr lang="en-US" b="1" dirty="0"/>
              <a:t>advanced</a:t>
            </a:r>
            <a:r>
              <a:rPr lang="en-US" dirty="0"/>
              <a:t> </a:t>
            </a:r>
            <a:r>
              <a:rPr lang="en-US" b="1" dirty="0"/>
              <a:t>strategies</a:t>
            </a:r>
            <a:r>
              <a:rPr lang="en-US" dirty="0"/>
              <a:t> in </a:t>
            </a:r>
            <a:r>
              <a:rPr lang="en-US" b="1" dirty="0"/>
              <a:t>multi-arm</a:t>
            </a:r>
            <a:r>
              <a:rPr lang="en-US" dirty="0"/>
              <a:t> </a:t>
            </a:r>
            <a:r>
              <a:rPr lang="en-US" b="1" dirty="0"/>
              <a:t>bandit</a:t>
            </a:r>
            <a:r>
              <a:rPr lang="en-US" dirty="0"/>
              <a:t> </a:t>
            </a:r>
            <a:r>
              <a:rPr lang="en-US" b="1" dirty="0"/>
              <a:t>problems</a:t>
            </a:r>
            <a:r>
              <a:rPr lang="en-US" dirty="0"/>
              <a:t>?</a:t>
            </a:r>
          </a:p>
          <a:p>
            <a:pPr marL="514350" indent="-514350">
              <a:buFont typeface="+mj-lt"/>
              <a:buAutoNum type="arabicPeriod"/>
            </a:pPr>
            <a:r>
              <a:rPr lang="en-US" dirty="0"/>
              <a:t>What are the </a:t>
            </a:r>
            <a:r>
              <a:rPr lang="en-US" b="1" dirty="0"/>
              <a:t>Q</a:t>
            </a:r>
            <a:r>
              <a:rPr lang="en-US" dirty="0"/>
              <a:t> and </a:t>
            </a:r>
            <a:r>
              <a:rPr lang="en-US" b="1" dirty="0"/>
              <a:t>V functions </a:t>
            </a:r>
            <a:r>
              <a:rPr lang="en-US" dirty="0"/>
              <a:t>for a RL problem?</a:t>
            </a:r>
          </a:p>
          <a:p>
            <a:pPr marL="514350" indent="-514350">
              <a:buFont typeface="+mj-lt"/>
              <a:buAutoNum type="arabicPeriod"/>
            </a:pPr>
            <a:r>
              <a:rPr lang="en-US" dirty="0"/>
              <a:t>What is </a:t>
            </a:r>
            <a:r>
              <a:rPr lang="en-US" b="1" dirty="0"/>
              <a:t>Q-learning</a:t>
            </a:r>
            <a:r>
              <a:rPr lang="en-US" dirty="0"/>
              <a:t> and how can it be implemented in RL problems? </a:t>
            </a:r>
          </a:p>
          <a:p>
            <a:pPr marL="514350" indent="-514350">
              <a:buFont typeface="+mj-lt"/>
              <a:buAutoNum type="arabicPeriod"/>
            </a:pPr>
            <a:endParaRPr lang="en-GB" dirty="0"/>
          </a:p>
        </p:txBody>
      </p:sp>
    </p:spTree>
    <p:extLst>
      <p:ext uri="{BB962C8B-B14F-4D97-AF65-F5344CB8AC3E}">
        <p14:creationId xmlns:p14="http://schemas.microsoft.com/office/powerpoint/2010/main" val="34425019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5A6C23-8B45-4EFF-A88B-FF857D0DB06F}"/>
              </a:ext>
            </a:extLst>
          </p:cNvPr>
          <p:cNvSpPr>
            <a:spLocks noGrp="1"/>
          </p:cNvSpPr>
          <p:nvPr>
            <p:ph type="title"/>
          </p:nvPr>
        </p:nvSpPr>
        <p:spPr/>
        <p:txBody>
          <a:bodyPr/>
          <a:lstStyle/>
          <a:p>
            <a:r>
              <a:rPr lang="en-US" dirty="0"/>
              <a:t>Updating the Q-table via exploration</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93E1973-8299-4953-A95B-1FF434A37CE5}"/>
                  </a:ext>
                </a:extLst>
              </p:cNvPr>
              <p:cNvSpPr>
                <a:spLocks noGrp="1"/>
              </p:cNvSpPr>
              <p:nvPr>
                <p:ph idx="1"/>
              </p:nvPr>
            </p:nvSpPr>
            <p:spPr/>
            <p:txBody>
              <a:bodyPr/>
              <a:lstStyle/>
              <a:p>
                <a:r>
                  <a:rPr lang="en-US" dirty="0"/>
                  <a:t>To update the </a:t>
                </a:r>
                <a14:m>
                  <m:oMath xmlns:m="http://schemas.openxmlformats.org/officeDocument/2006/math">
                    <m:r>
                      <a:rPr lang="en-US" i="1" dirty="0" smtClean="0">
                        <a:latin typeface="Cambria Math" panose="02040503050406030204" pitchFamily="18" charset="0"/>
                      </a:rPr>
                      <m:t>𝑄</m:t>
                    </m:r>
                  </m:oMath>
                </a14:m>
                <a:r>
                  <a:rPr lang="en-US" dirty="0"/>
                  <a:t>-table, we will let our agent play a few rounds of the game and “explore” the maze.</a:t>
                </a:r>
              </a:p>
              <a:p>
                <a:r>
                  <a:rPr lang="en-US" dirty="0"/>
                  <a:t>At the end of each round, we obtain a finite </a:t>
                </a:r>
                <a:r>
                  <a:rPr lang="en-US" b="1" dirty="0">
                    <a:solidFill>
                      <a:srgbClr val="00B050"/>
                    </a:solidFill>
                  </a:rPr>
                  <a:t>history of actions, states and rewards</a:t>
                </a:r>
                <a:r>
                  <a:rPr lang="en-US" dirty="0"/>
                  <a:t>, i.e. a sequence of values for run </a:t>
                </a:r>
                <a14:m>
                  <m:oMath xmlns:m="http://schemas.openxmlformats.org/officeDocument/2006/math">
                    <m:r>
                      <a:rPr lang="en-US" i="1" dirty="0" smtClean="0">
                        <a:latin typeface="Cambria Math" panose="02040503050406030204" pitchFamily="18" charset="0"/>
                      </a:rPr>
                      <m:t>𝑘</m:t>
                    </m:r>
                  </m:oMath>
                </a14:m>
                <a:endParaRPr lang="en-US" dirty="0"/>
              </a:p>
              <a:p>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𝑘</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r>
                        <a:rPr lang="en-US" b="0" i="1" smtClean="0">
                          <a:latin typeface="Cambria Math" panose="02040503050406030204" pitchFamily="18" charset="0"/>
                        </a:rPr>
                        <m:t>,…}</m:t>
                      </m:r>
                    </m:oMath>
                  </m:oMathPara>
                </a14:m>
                <a:endParaRPr lang="en-GB" dirty="0"/>
              </a:p>
              <a:p>
                <a:pPr marL="0" indent="0">
                  <a:buNone/>
                </a:pPr>
                <a:endParaRPr lang="en-GB" dirty="0"/>
              </a:p>
            </p:txBody>
          </p:sp>
        </mc:Choice>
        <mc:Fallback xmlns="">
          <p:sp>
            <p:nvSpPr>
              <p:cNvPr id="3" name="Content Placeholder 2">
                <a:extLst>
                  <a:ext uri="{FF2B5EF4-FFF2-40B4-BE49-F238E27FC236}">
                    <a16:creationId xmlns:a16="http://schemas.microsoft.com/office/drawing/2014/main" id="{D93E1973-8299-4953-A95B-1FF434A37CE5}"/>
                  </a:ext>
                </a:extLst>
              </p:cNvPr>
              <p:cNvSpPr>
                <a:spLocks noGrp="1" noRot="1" noChangeAspect="1" noMove="1" noResize="1" noEditPoints="1" noAdjustHandles="1" noChangeArrowheads="1" noChangeShapeType="1" noTextEdit="1"/>
              </p:cNvSpPr>
              <p:nvPr>
                <p:ph idx="1"/>
              </p:nvPr>
            </p:nvSpPr>
            <p:spPr>
              <a:blipFill>
                <a:blip r:embed="rId2"/>
                <a:stretch>
                  <a:fillRect l="-1043" t="-2241" r="-580"/>
                </a:stretch>
              </a:blipFill>
            </p:spPr>
            <p:txBody>
              <a:bodyPr/>
              <a:lstStyle/>
              <a:p>
                <a:r>
                  <a:rPr lang="en-GB">
                    <a:noFill/>
                  </a:rPr>
                  <a:t> </a:t>
                </a:r>
              </a:p>
            </p:txBody>
          </p:sp>
        </mc:Fallback>
      </mc:AlternateContent>
    </p:spTree>
    <p:extLst>
      <p:ext uri="{BB962C8B-B14F-4D97-AF65-F5344CB8AC3E}">
        <p14:creationId xmlns:p14="http://schemas.microsoft.com/office/powerpoint/2010/main" val="6900468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5A6C23-8B45-4EFF-A88B-FF857D0DB06F}"/>
              </a:ext>
            </a:extLst>
          </p:cNvPr>
          <p:cNvSpPr>
            <a:spLocks noGrp="1"/>
          </p:cNvSpPr>
          <p:nvPr>
            <p:ph type="title"/>
          </p:nvPr>
        </p:nvSpPr>
        <p:spPr/>
        <p:txBody>
          <a:bodyPr/>
          <a:lstStyle/>
          <a:p>
            <a:r>
              <a:rPr lang="en-US" dirty="0"/>
              <a:t>Updating the Q-table via exploration</a:t>
            </a:r>
            <a:endParaRPr lang="en-GB" dirty="0"/>
          </a:p>
        </p:txBody>
      </p:sp>
      <p:sp>
        <p:nvSpPr>
          <p:cNvPr id="3" name="Content Placeholder 2">
            <a:extLst>
              <a:ext uri="{FF2B5EF4-FFF2-40B4-BE49-F238E27FC236}">
                <a16:creationId xmlns:a16="http://schemas.microsoft.com/office/drawing/2014/main" id="{D93E1973-8299-4953-A95B-1FF434A37CE5}"/>
              </a:ext>
            </a:extLst>
          </p:cNvPr>
          <p:cNvSpPr>
            <a:spLocks noGrp="1"/>
          </p:cNvSpPr>
          <p:nvPr>
            <p:ph idx="1"/>
          </p:nvPr>
        </p:nvSpPr>
        <p:spPr>
          <a:xfrm>
            <a:off x="838200" y="1825624"/>
            <a:ext cx="10515600" cy="5032375"/>
          </a:xfrm>
        </p:spPr>
        <p:txBody>
          <a:bodyPr/>
          <a:lstStyle/>
          <a:p>
            <a:r>
              <a:rPr lang="en-GB" dirty="0"/>
              <a:t>This sequence can then be used, to update the Q table, according to</a:t>
            </a:r>
          </a:p>
          <a:p>
            <a:endParaRPr lang="en-GB" dirty="0"/>
          </a:p>
          <a:p>
            <a:endParaRPr lang="en-GB" dirty="0"/>
          </a:p>
          <a:p>
            <a:endParaRPr lang="en-GB" dirty="0"/>
          </a:p>
          <a:p>
            <a:endParaRPr lang="en-GB" dirty="0"/>
          </a:p>
          <a:p>
            <a:endParaRPr lang="en-GB" dirty="0"/>
          </a:p>
          <a:p>
            <a:r>
              <a:rPr lang="en-GB" dirty="0"/>
              <a:t>In a sense, this formula is the “</a:t>
            </a:r>
            <a:r>
              <a:rPr lang="en-GB" b="1" dirty="0"/>
              <a:t>equivalent</a:t>
            </a:r>
            <a:r>
              <a:rPr lang="en-GB" dirty="0"/>
              <a:t>” of our </a:t>
            </a:r>
            <a:r>
              <a:rPr lang="en-GB" b="1" dirty="0"/>
              <a:t>gradient descent update</a:t>
            </a:r>
            <a:r>
              <a:rPr lang="en-GB" dirty="0"/>
              <a:t>, but in the case of reinforcement learning, and is commonly referred to as </a:t>
            </a:r>
            <a:r>
              <a:rPr lang="en-GB" b="1" dirty="0">
                <a:solidFill>
                  <a:srgbClr val="00B050"/>
                </a:solidFill>
              </a:rPr>
              <a:t>Q-learning</a:t>
            </a:r>
            <a:r>
              <a:rPr lang="en-GB" dirty="0"/>
              <a:t>.</a:t>
            </a:r>
          </a:p>
        </p:txBody>
      </p:sp>
      <p:pic>
        <p:nvPicPr>
          <p:cNvPr id="6" name="Graphic 5">
            <a:extLst>
              <a:ext uri="{FF2B5EF4-FFF2-40B4-BE49-F238E27FC236}">
                <a16:creationId xmlns:a16="http://schemas.microsoft.com/office/drawing/2014/main" id="{53EB45E6-AC3A-4356-9ACB-669300553A3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83661" y="2395874"/>
            <a:ext cx="11824677" cy="2066251"/>
          </a:xfrm>
          <a:prstGeom prst="rect">
            <a:avLst/>
          </a:prstGeom>
        </p:spPr>
      </p:pic>
    </p:spTree>
    <p:extLst>
      <p:ext uri="{BB962C8B-B14F-4D97-AF65-F5344CB8AC3E}">
        <p14:creationId xmlns:p14="http://schemas.microsoft.com/office/powerpoint/2010/main" val="30300948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5A6C23-8B45-4EFF-A88B-FF857D0DB06F}"/>
              </a:ext>
            </a:extLst>
          </p:cNvPr>
          <p:cNvSpPr>
            <a:spLocks noGrp="1"/>
          </p:cNvSpPr>
          <p:nvPr>
            <p:ph type="title"/>
          </p:nvPr>
        </p:nvSpPr>
        <p:spPr/>
        <p:txBody>
          <a:bodyPr/>
          <a:lstStyle/>
          <a:p>
            <a:r>
              <a:rPr lang="en-US" dirty="0"/>
              <a:t>Updating the Q table via exploration</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93E1973-8299-4953-A95B-1FF434A37CE5}"/>
                  </a:ext>
                </a:extLst>
              </p:cNvPr>
              <p:cNvSpPr>
                <a:spLocks noGrp="1"/>
              </p:cNvSpPr>
              <p:nvPr>
                <p:ph idx="1"/>
              </p:nvPr>
            </p:nvSpPr>
            <p:spPr>
              <a:xfrm>
                <a:off x="838200" y="1825624"/>
                <a:ext cx="10515600" cy="5032375"/>
              </a:xfrm>
            </p:spPr>
            <p:txBody>
              <a:bodyPr>
                <a:normAutofit lnSpcReduction="10000"/>
              </a:bodyPr>
              <a:lstStyle/>
              <a:p>
                <a:r>
                  <a:rPr lang="en-GB" dirty="0"/>
                  <a:t>A quick note on its parameters…</a:t>
                </a:r>
              </a:p>
              <a:p>
                <a:endParaRPr lang="en-GB" dirty="0"/>
              </a:p>
              <a:p>
                <a:endParaRPr lang="en-GB" dirty="0"/>
              </a:p>
              <a:p>
                <a:endParaRPr lang="en-GB" dirty="0"/>
              </a:p>
              <a:p>
                <a:pPr marL="0" indent="0">
                  <a:buNone/>
                </a:pPr>
                <a:endParaRPr lang="en-US" dirty="0"/>
              </a:p>
              <a:p>
                <a:r>
                  <a:rPr lang="en-US" dirty="0"/>
                  <a:t>The learning rate </a:t>
                </a:r>
                <a14:m>
                  <m:oMath xmlns:m="http://schemas.openxmlformats.org/officeDocument/2006/math">
                    <m:r>
                      <a:rPr lang="en-US" b="0" i="1" smtClean="0">
                        <a:latin typeface="Cambria Math" panose="02040503050406030204" pitchFamily="18" charset="0"/>
                      </a:rPr>
                      <m:t>𝛼</m:t>
                    </m:r>
                  </m:oMath>
                </a14:m>
                <a:r>
                  <a:rPr lang="en-US" dirty="0"/>
                  <a:t> determines to what extent newly acquired information overrides old information in the </a:t>
                </a:r>
                <a14:m>
                  <m:oMath xmlns:m="http://schemas.openxmlformats.org/officeDocument/2006/math">
                    <m:r>
                      <a:rPr lang="en-US" i="1" dirty="0" smtClean="0">
                        <a:latin typeface="Cambria Math" panose="02040503050406030204" pitchFamily="18" charset="0"/>
                      </a:rPr>
                      <m:t>𝑄</m:t>
                    </m:r>
                  </m:oMath>
                </a14:m>
                <a:r>
                  <a:rPr lang="en-US" dirty="0"/>
                  <a:t>-table.</a:t>
                </a:r>
              </a:p>
              <a:p>
                <a:r>
                  <a:rPr lang="en-US" dirty="0"/>
                  <a:t>A value 0 makes the agent learn nothing (exclusively exploiting prior knowledge), while a factor of 1 makes the agent consider only the most recent information (ignoring prior knowledge to explore possibilities). </a:t>
                </a:r>
                <a:endParaRPr lang="en-GB" dirty="0"/>
              </a:p>
            </p:txBody>
          </p:sp>
        </mc:Choice>
        <mc:Fallback xmlns="">
          <p:sp>
            <p:nvSpPr>
              <p:cNvPr id="3" name="Content Placeholder 2">
                <a:extLst>
                  <a:ext uri="{FF2B5EF4-FFF2-40B4-BE49-F238E27FC236}">
                    <a16:creationId xmlns:a16="http://schemas.microsoft.com/office/drawing/2014/main" id="{D93E1973-8299-4953-A95B-1FF434A37CE5}"/>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043" t="-2663"/>
                </a:stretch>
              </a:blipFill>
            </p:spPr>
            <p:txBody>
              <a:bodyPr/>
              <a:lstStyle/>
              <a:p>
                <a:r>
                  <a:rPr lang="en-GB">
                    <a:noFill/>
                  </a:rPr>
                  <a:t> </a:t>
                </a:r>
              </a:p>
            </p:txBody>
          </p:sp>
        </mc:Fallback>
      </mc:AlternateContent>
      <p:pic>
        <p:nvPicPr>
          <p:cNvPr id="6" name="Graphic 5">
            <a:extLst>
              <a:ext uri="{FF2B5EF4-FFF2-40B4-BE49-F238E27FC236}">
                <a16:creationId xmlns:a16="http://schemas.microsoft.com/office/drawing/2014/main" id="{881654CE-1B09-4F5A-87B8-DA77F4C84CD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83661" y="2123240"/>
            <a:ext cx="11824677" cy="2066251"/>
          </a:xfrm>
          <a:prstGeom prst="rect">
            <a:avLst/>
          </a:prstGeom>
        </p:spPr>
      </p:pic>
    </p:spTree>
    <p:extLst>
      <p:ext uri="{BB962C8B-B14F-4D97-AF65-F5344CB8AC3E}">
        <p14:creationId xmlns:p14="http://schemas.microsoft.com/office/powerpoint/2010/main" val="4782230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5A6C23-8B45-4EFF-A88B-FF857D0DB06F}"/>
              </a:ext>
            </a:extLst>
          </p:cNvPr>
          <p:cNvSpPr>
            <a:spLocks noGrp="1"/>
          </p:cNvSpPr>
          <p:nvPr>
            <p:ph type="title"/>
          </p:nvPr>
        </p:nvSpPr>
        <p:spPr/>
        <p:txBody>
          <a:bodyPr/>
          <a:lstStyle/>
          <a:p>
            <a:r>
              <a:rPr lang="en-US" dirty="0"/>
              <a:t>Updating the Q table via exploration</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93E1973-8299-4953-A95B-1FF434A37CE5}"/>
                  </a:ext>
                </a:extLst>
              </p:cNvPr>
              <p:cNvSpPr>
                <a:spLocks noGrp="1"/>
              </p:cNvSpPr>
              <p:nvPr>
                <p:ph idx="1"/>
              </p:nvPr>
            </p:nvSpPr>
            <p:spPr>
              <a:xfrm>
                <a:off x="838200" y="1825624"/>
                <a:ext cx="10515600" cy="5032375"/>
              </a:xfrm>
            </p:spPr>
            <p:txBody>
              <a:bodyPr>
                <a:normAutofit/>
              </a:bodyPr>
              <a:lstStyle/>
              <a:p>
                <a:r>
                  <a:rPr lang="en-GB" dirty="0"/>
                  <a:t>A quick note on its parameters…</a:t>
                </a:r>
              </a:p>
              <a:p>
                <a:endParaRPr lang="en-GB" dirty="0"/>
              </a:p>
              <a:p>
                <a:endParaRPr lang="en-GB" dirty="0"/>
              </a:p>
              <a:p>
                <a:endParaRPr lang="en-GB" dirty="0"/>
              </a:p>
              <a:p>
                <a:pPr marL="0" indent="0">
                  <a:buNone/>
                </a:pPr>
                <a:endParaRPr lang="en-US" dirty="0"/>
              </a:p>
              <a:p>
                <a:r>
                  <a:rPr lang="en-US" dirty="0"/>
                  <a:t>The discount factor </a:t>
                </a:r>
                <a14:m>
                  <m:oMath xmlns:m="http://schemas.openxmlformats.org/officeDocument/2006/math">
                    <m:r>
                      <a:rPr lang="en-US" b="0" i="1" smtClean="0">
                        <a:latin typeface="Cambria Math" panose="02040503050406030204" pitchFamily="18" charset="0"/>
                      </a:rPr>
                      <m:t>𝛾</m:t>
                    </m:r>
                  </m:oMath>
                </a14:m>
                <a:r>
                  <a:rPr lang="en-US" dirty="0"/>
                  <a:t> determines the importance of future rewards.</a:t>
                </a:r>
              </a:p>
              <a:p>
                <a:r>
                  <a:rPr lang="en-US" dirty="0"/>
                  <a:t>A value 0 will make the agent "myopic" (or short-sighted) by only considering current rewards, i.e.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𝑡</m:t>
                        </m:r>
                      </m:sub>
                    </m:sSub>
                  </m:oMath>
                </a14:m>
                <a:r>
                  <a:rPr lang="en-US" dirty="0"/>
                  <a:t> (in the update rule above).</a:t>
                </a:r>
              </a:p>
              <a:p>
                <a:r>
                  <a:rPr lang="en-US" dirty="0"/>
                  <a:t>A value approaching 1 will make it strive for a long-term high reward.</a:t>
                </a:r>
                <a:endParaRPr lang="en-GB" dirty="0"/>
              </a:p>
            </p:txBody>
          </p:sp>
        </mc:Choice>
        <mc:Fallback xmlns="">
          <p:sp>
            <p:nvSpPr>
              <p:cNvPr id="3" name="Content Placeholder 2">
                <a:extLst>
                  <a:ext uri="{FF2B5EF4-FFF2-40B4-BE49-F238E27FC236}">
                    <a16:creationId xmlns:a16="http://schemas.microsoft.com/office/drawing/2014/main" id="{D93E1973-8299-4953-A95B-1FF434A37CE5}"/>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043" t="-1937"/>
                </a:stretch>
              </a:blipFill>
            </p:spPr>
            <p:txBody>
              <a:bodyPr/>
              <a:lstStyle/>
              <a:p>
                <a:r>
                  <a:rPr lang="en-GB">
                    <a:noFill/>
                  </a:rPr>
                  <a:t> </a:t>
                </a:r>
              </a:p>
            </p:txBody>
          </p:sp>
        </mc:Fallback>
      </mc:AlternateContent>
      <p:pic>
        <p:nvPicPr>
          <p:cNvPr id="5" name="Graphic 4">
            <a:extLst>
              <a:ext uri="{FF2B5EF4-FFF2-40B4-BE49-F238E27FC236}">
                <a16:creationId xmlns:a16="http://schemas.microsoft.com/office/drawing/2014/main" id="{D7A53B5E-B41B-49B6-BD41-795EADCE254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83661" y="2123240"/>
            <a:ext cx="11824677" cy="2066251"/>
          </a:xfrm>
          <a:prstGeom prst="rect">
            <a:avLst/>
          </a:prstGeom>
        </p:spPr>
      </p:pic>
    </p:spTree>
    <p:extLst>
      <p:ext uri="{BB962C8B-B14F-4D97-AF65-F5344CB8AC3E}">
        <p14:creationId xmlns:p14="http://schemas.microsoft.com/office/powerpoint/2010/main" val="22255625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5A6C23-8B45-4EFF-A88B-FF857D0DB06F}"/>
              </a:ext>
            </a:extLst>
          </p:cNvPr>
          <p:cNvSpPr>
            <a:spLocks noGrp="1"/>
          </p:cNvSpPr>
          <p:nvPr>
            <p:ph type="title"/>
          </p:nvPr>
        </p:nvSpPr>
        <p:spPr/>
        <p:txBody>
          <a:bodyPr/>
          <a:lstStyle/>
          <a:p>
            <a:r>
              <a:rPr lang="en-US" dirty="0"/>
              <a:t>Updating the Q table via exploration</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93E1973-8299-4953-A95B-1FF434A37CE5}"/>
                  </a:ext>
                </a:extLst>
              </p:cNvPr>
              <p:cNvSpPr>
                <a:spLocks noGrp="1"/>
              </p:cNvSpPr>
              <p:nvPr>
                <p:ph idx="1"/>
              </p:nvPr>
            </p:nvSpPr>
            <p:spPr>
              <a:xfrm>
                <a:off x="838200" y="1825624"/>
                <a:ext cx="10515600" cy="5032375"/>
              </a:xfrm>
            </p:spPr>
            <p:txBody>
              <a:bodyPr>
                <a:normAutofit/>
              </a:bodyPr>
              <a:lstStyle/>
              <a:p>
                <a:r>
                  <a:rPr lang="en-GB" dirty="0"/>
                  <a:t>A quick note on its parameters…</a:t>
                </a:r>
              </a:p>
              <a:p>
                <a:endParaRPr lang="en-GB" dirty="0"/>
              </a:p>
              <a:p>
                <a:endParaRPr lang="en-GB" dirty="0"/>
              </a:p>
              <a:p>
                <a:endParaRPr lang="en-GB" dirty="0"/>
              </a:p>
              <a:p>
                <a:pPr marL="0" indent="0">
                  <a:buNone/>
                </a:pPr>
                <a:endParaRPr lang="en-US" dirty="0"/>
              </a:p>
              <a:p>
                <a:r>
                  <a:rPr lang="en-US" dirty="0"/>
                  <a:t>Q-learning implicitly assumes some initial values in the </a:t>
                </a:r>
                <a14:m>
                  <m:oMath xmlns:m="http://schemas.openxmlformats.org/officeDocument/2006/math">
                    <m:r>
                      <a:rPr lang="en-US" i="1" dirty="0" smtClean="0">
                        <a:latin typeface="Cambria Math" panose="02040503050406030204" pitchFamily="18" charset="0"/>
                      </a:rPr>
                      <m:t>𝑄</m:t>
                    </m:r>
                  </m:oMath>
                </a14:m>
                <a:r>
                  <a:rPr lang="en-US" dirty="0"/>
                  <a:t>-table before the first update occurs.</a:t>
                </a:r>
              </a:p>
              <a:p>
                <a:r>
                  <a:rPr lang="en-US" dirty="0"/>
                  <a:t>High initial values, also known as "optimistic initial conditions“ tend to encourage exploration.</a:t>
                </a:r>
                <a:endParaRPr lang="en-GB" dirty="0"/>
              </a:p>
            </p:txBody>
          </p:sp>
        </mc:Choice>
        <mc:Fallback xmlns="">
          <p:sp>
            <p:nvSpPr>
              <p:cNvPr id="3" name="Content Placeholder 2">
                <a:extLst>
                  <a:ext uri="{FF2B5EF4-FFF2-40B4-BE49-F238E27FC236}">
                    <a16:creationId xmlns:a16="http://schemas.microsoft.com/office/drawing/2014/main" id="{D93E1973-8299-4953-A95B-1FF434A37CE5}"/>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043" t="-1937" r="-1681"/>
                </a:stretch>
              </a:blipFill>
            </p:spPr>
            <p:txBody>
              <a:bodyPr/>
              <a:lstStyle/>
              <a:p>
                <a:r>
                  <a:rPr lang="en-GB">
                    <a:noFill/>
                  </a:rPr>
                  <a:t> </a:t>
                </a:r>
              </a:p>
            </p:txBody>
          </p:sp>
        </mc:Fallback>
      </mc:AlternateContent>
      <p:pic>
        <p:nvPicPr>
          <p:cNvPr id="6" name="Graphic 5">
            <a:extLst>
              <a:ext uri="{FF2B5EF4-FFF2-40B4-BE49-F238E27FC236}">
                <a16:creationId xmlns:a16="http://schemas.microsoft.com/office/drawing/2014/main" id="{54B1AF95-2065-46C0-B463-D223BA96F04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83661" y="2123240"/>
            <a:ext cx="11824677" cy="2066251"/>
          </a:xfrm>
          <a:prstGeom prst="rect">
            <a:avLst/>
          </a:prstGeom>
        </p:spPr>
      </p:pic>
    </p:spTree>
    <p:extLst>
      <p:ext uri="{BB962C8B-B14F-4D97-AF65-F5344CB8AC3E}">
        <p14:creationId xmlns:p14="http://schemas.microsoft.com/office/powerpoint/2010/main" val="33140897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B10851-8009-4C22-8C49-1B44E9C6803E}"/>
              </a:ext>
            </a:extLst>
          </p:cNvPr>
          <p:cNvSpPr>
            <a:spLocks noGrp="1"/>
          </p:cNvSpPr>
          <p:nvPr>
            <p:ph type="title"/>
          </p:nvPr>
        </p:nvSpPr>
        <p:spPr/>
        <p:txBody>
          <a:bodyPr/>
          <a:lstStyle/>
          <a:p>
            <a:r>
              <a:rPr lang="en-US" dirty="0"/>
              <a:t>Training an agent</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8F81686-D0E3-4F7E-9DF0-29DC137713E7}"/>
                  </a:ext>
                </a:extLst>
              </p:cNvPr>
              <p:cNvSpPr>
                <a:spLocks noGrp="1"/>
              </p:cNvSpPr>
              <p:nvPr>
                <p:ph sz="half" idx="1"/>
              </p:nvPr>
            </p:nvSpPr>
            <p:spPr>
              <a:xfrm>
                <a:off x="838200" y="1825624"/>
                <a:ext cx="5181600" cy="5032375"/>
              </a:xfrm>
            </p:spPr>
            <p:txBody>
              <a:bodyPr/>
              <a:lstStyle/>
              <a:p>
                <a:r>
                  <a:rPr lang="en-US" dirty="0"/>
                  <a:t>Training an agent then requires to define a policy </a:t>
                </a:r>
                <a14:m>
                  <m:oMath xmlns:m="http://schemas.openxmlformats.org/officeDocument/2006/math">
                    <m:r>
                      <a:rPr lang="en-US" i="1" smtClean="0">
                        <a:latin typeface="Cambria Math" panose="02040503050406030204" pitchFamily="18" charset="0"/>
                      </a:rPr>
                      <m:t>𝜋</m:t>
                    </m:r>
                  </m:oMath>
                </a14:m>
                <a:r>
                  <a:rPr lang="en-US" dirty="0"/>
                  <a:t>, which will smoothly transition from exploration into exploitation, as in the random candy machines before.</a:t>
                </a:r>
              </a:p>
              <a:p>
                <a:r>
                  <a:rPr lang="en-US" dirty="0"/>
                  <a:t>Upon seeing “convergence” on the values of the </a:t>
                </a:r>
                <a14:m>
                  <m:oMath xmlns:m="http://schemas.openxmlformats.org/officeDocument/2006/math">
                    <m:r>
                      <a:rPr lang="en-US" i="1" dirty="0" smtClean="0">
                        <a:latin typeface="Cambria Math" panose="02040503050406030204" pitchFamily="18" charset="0"/>
                      </a:rPr>
                      <m:t>𝑄</m:t>
                    </m:r>
                  </m:oMath>
                </a14:m>
                <a:r>
                  <a:rPr lang="en-US" dirty="0"/>
                  <a:t>-table, we can then claim that the agent has been “properly” trained.</a:t>
                </a:r>
              </a:p>
              <a:p>
                <a:r>
                  <a:rPr lang="en-US" dirty="0"/>
                  <a:t>From there, exploiting should then give the best strategy.</a:t>
                </a:r>
                <a:endParaRPr lang="en-GB" dirty="0"/>
              </a:p>
            </p:txBody>
          </p:sp>
        </mc:Choice>
        <mc:Fallback xmlns="">
          <p:sp>
            <p:nvSpPr>
              <p:cNvPr id="3" name="Content Placeholder 2">
                <a:extLst>
                  <a:ext uri="{FF2B5EF4-FFF2-40B4-BE49-F238E27FC236}">
                    <a16:creationId xmlns:a16="http://schemas.microsoft.com/office/drawing/2014/main" id="{18F81686-D0E3-4F7E-9DF0-29DC137713E7}"/>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118" t="-1937" r="-3882" b="-1816"/>
                </a:stretch>
              </a:blipFill>
            </p:spPr>
            <p:txBody>
              <a:bodyPr/>
              <a:lstStyle/>
              <a:p>
                <a:r>
                  <a:rPr lang="en-GB">
                    <a:noFill/>
                  </a:rPr>
                  <a:t> </a:t>
                </a:r>
              </a:p>
            </p:txBody>
          </p:sp>
        </mc:Fallback>
      </mc:AlternateContent>
      <p:pic>
        <p:nvPicPr>
          <p:cNvPr id="5" name="Picture 4">
            <a:extLst>
              <a:ext uri="{FF2B5EF4-FFF2-40B4-BE49-F238E27FC236}">
                <a16:creationId xmlns:a16="http://schemas.microsoft.com/office/drawing/2014/main" id="{7F01D653-7A64-464D-9FD2-16D2639E2583}"/>
              </a:ext>
            </a:extLst>
          </p:cNvPr>
          <p:cNvPicPr>
            <a:picLocks noChangeAspect="1"/>
          </p:cNvPicPr>
          <p:nvPr/>
        </p:nvPicPr>
        <p:blipFill rotWithShape="1">
          <a:blip r:embed="rId3">
            <a:extLst>
              <a:ext uri="{28A0092B-C50C-407E-A947-70E740481C1C}">
                <a14:useLocalDpi xmlns:a14="http://schemas.microsoft.com/office/drawing/2010/main" val="0"/>
              </a:ext>
            </a:extLst>
          </a:blip>
          <a:srcRect r="28871"/>
          <a:stretch/>
        </p:blipFill>
        <p:spPr>
          <a:xfrm>
            <a:off x="7052913" y="57902"/>
            <a:ext cx="4717056" cy="6742196"/>
          </a:xfrm>
          <a:prstGeom prst="rect">
            <a:avLst/>
          </a:prstGeom>
        </p:spPr>
      </p:pic>
    </p:spTree>
    <p:extLst>
      <p:ext uri="{BB962C8B-B14F-4D97-AF65-F5344CB8AC3E}">
        <p14:creationId xmlns:p14="http://schemas.microsoft.com/office/powerpoint/2010/main" val="11149958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B10851-8009-4C22-8C49-1B44E9C6803E}"/>
              </a:ext>
            </a:extLst>
          </p:cNvPr>
          <p:cNvSpPr>
            <a:spLocks noGrp="1"/>
          </p:cNvSpPr>
          <p:nvPr>
            <p:ph type="title"/>
          </p:nvPr>
        </p:nvSpPr>
        <p:spPr/>
        <p:txBody>
          <a:bodyPr/>
          <a:lstStyle/>
          <a:p>
            <a:r>
              <a:rPr lang="en-US" dirty="0"/>
              <a:t>Training an agent</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8F81686-D0E3-4F7E-9DF0-29DC137713E7}"/>
                  </a:ext>
                </a:extLst>
              </p:cNvPr>
              <p:cNvSpPr>
                <a:spLocks noGrp="1"/>
              </p:cNvSpPr>
              <p:nvPr>
                <p:ph sz="half" idx="1"/>
              </p:nvPr>
            </p:nvSpPr>
            <p:spPr>
              <a:xfrm>
                <a:off x="838200" y="1825624"/>
                <a:ext cx="5181600" cy="5032375"/>
              </a:xfrm>
            </p:spPr>
            <p:txBody>
              <a:bodyPr/>
              <a:lstStyle/>
              <a:p>
                <a:r>
                  <a:rPr lang="en-US" dirty="0"/>
                  <a:t>By successfully updating </a:t>
                </a:r>
                <a14:m>
                  <m:oMath xmlns:m="http://schemas.openxmlformats.org/officeDocument/2006/math">
                    <m:r>
                      <a:rPr lang="en-US" i="1" dirty="0" smtClean="0">
                        <a:latin typeface="Cambria Math" panose="02040503050406030204" pitchFamily="18" charset="0"/>
                      </a:rPr>
                      <m:t>𝑉</m:t>
                    </m:r>
                  </m:oMath>
                </a14:m>
                <a:r>
                  <a:rPr lang="en-US" dirty="0"/>
                  <a:t> and </a:t>
                </a:r>
                <a14:m>
                  <m:oMath xmlns:m="http://schemas.openxmlformats.org/officeDocument/2006/math">
                    <m:r>
                      <a:rPr lang="en-US" i="1" dirty="0" smtClean="0">
                        <a:latin typeface="Cambria Math" panose="02040503050406030204" pitchFamily="18" charset="0"/>
                      </a:rPr>
                      <m:t>𝑄</m:t>
                    </m:r>
                  </m:oMath>
                </a14:m>
                <a:r>
                  <a:rPr lang="en-US" dirty="0"/>
                  <a:t> at the end of each round, we will eventually obtain a good estimate of the “true” </a:t>
                </a:r>
                <a14:m>
                  <m:oMath xmlns:m="http://schemas.openxmlformats.org/officeDocument/2006/math">
                    <m:r>
                      <a:rPr lang="en-US" i="1" dirty="0" smtClean="0">
                        <a:latin typeface="Cambria Math" panose="02040503050406030204" pitchFamily="18" charset="0"/>
                      </a:rPr>
                      <m:t>𝑉</m:t>
                    </m:r>
                  </m:oMath>
                </a14:m>
                <a:r>
                  <a:rPr lang="en-US" dirty="0"/>
                  <a:t> (or alternatively </a:t>
                </a:r>
                <a14:m>
                  <m:oMath xmlns:m="http://schemas.openxmlformats.org/officeDocument/2006/math">
                    <m:r>
                      <a:rPr lang="en-US" i="1" dirty="0" smtClean="0">
                        <a:latin typeface="Cambria Math" panose="02040503050406030204" pitchFamily="18" charset="0"/>
                      </a:rPr>
                      <m:t>𝑄</m:t>
                    </m:r>
                  </m:oMath>
                </a14:m>
                <a:r>
                  <a:rPr lang="en-US" dirty="0"/>
                  <a:t>) values for our problem.</a:t>
                </a:r>
              </a:p>
              <a:p>
                <a:r>
                  <a:rPr lang="en-US" dirty="0"/>
                  <a:t>That matches the minimal number of steps which should be taken from any given square of the maze to reach the end.</a:t>
                </a:r>
                <a:endParaRPr lang="en-GB" dirty="0"/>
              </a:p>
            </p:txBody>
          </p:sp>
        </mc:Choice>
        <mc:Fallback xmlns="">
          <p:sp>
            <p:nvSpPr>
              <p:cNvPr id="3" name="Content Placeholder 2">
                <a:extLst>
                  <a:ext uri="{FF2B5EF4-FFF2-40B4-BE49-F238E27FC236}">
                    <a16:creationId xmlns:a16="http://schemas.microsoft.com/office/drawing/2014/main" id="{18F81686-D0E3-4F7E-9DF0-29DC137713E7}"/>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118" t="-1937" r="-3529"/>
                </a:stretch>
              </a:blipFill>
            </p:spPr>
            <p:txBody>
              <a:bodyPr/>
              <a:lstStyle/>
              <a:p>
                <a:r>
                  <a:rPr lang="en-GB">
                    <a:noFill/>
                  </a:rPr>
                  <a:t> </a:t>
                </a:r>
              </a:p>
            </p:txBody>
          </p:sp>
        </mc:Fallback>
      </mc:AlternateContent>
      <p:pic>
        <p:nvPicPr>
          <p:cNvPr id="7" name="Picture 6">
            <a:extLst>
              <a:ext uri="{FF2B5EF4-FFF2-40B4-BE49-F238E27FC236}">
                <a16:creationId xmlns:a16="http://schemas.microsoft.com/office/drawing/2014/main" id="{6094BFB0-C7F1-44C8-AE88-96B68E6B8AA9}"/>
              </a:ext>
            </a:extLst>
          </p:cNvPr>
          <p:cNvPicPr>
            <a:picLocks noChangeAspect="1"/>
          </p:cNvPicPr>
          <p:nvPr/>
        </p:nvPicPr>
        <p:blipFill rotWithShape="1">
          <a:blip r:embed="rId3"/>
          <a:srcRect l="57885" t="30154" r="24102" b="24102"/>
          <a:stretch/>
        </p:blipFill>
        <p:spPr>
          <a:xfrm>
            <a:off x="7010399" y="0"/>
            <a:ext cx="4234678" cy="3360615"/>
          </a:xfrm>
          <a:prstGeom prst="rect">
            <a:avLst/>
          </a:prstGeom>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C38AE019-495D-498F-A724-6B86604E5BC7}"/>
                  </a:ext>
                </a:extLst>
              </p:cNvPr>
              <p:cNvSpPr txBox="1"/>
              <p:nvPr/>
            </p:nvSpPr>
            <p:spPr>
              <a:xfrm>
                <a:off x="6606074" y="4077478"/>
                <a:ext cx="5181600" cy="1815882"/>
              </a:xfrm>
              <a:prstGeom prst="rect">
                <a:avLst/>
              </a:prstGeom>
              <a:noFill/>
            </p:spPr>
            <p:txBody>
              <a:bodyPr wrap="square" rtlCol="0">
                <a:spAutoFit/>
              </a:bodyPr>
              <a:lstStyle/>
              <a:p>
                <a:r>
                  <a:rPr lang="en-US" sz="2800" b="1" dirty="0"/>
                  <a:t>Note: </a:t>
                </a:r>
                <a:r>
                  <a:rPr lang="en-US" sz="2800" dirty="0"/>
                  <a:t>the values above are the </a:t>
                </a:r>
                <a14:m>
                  <m:oMath xmlns:m="http://schemas.openxmlformats.org/officeDocument/2006/math">
                    <m:r>
                      <a:rPr lang="en-US" sz="2800" i="1" dirty="0" smtClean="0">
                        <a:latin typeface="Cambria Math" panose="02040503050406030204" pitchFamily="18" charset="0"/>
                      </a:rPr>
                      <m:t>𝑉</m:t>
                    </m:r>
                    <m:r>
                      <a:rPr lang="en-US" sz="2800" i="1" dirty="0" smtClean="0">
                        <a:latin typeface="Cambria Math" panose="02040503050406030204" pitchFamily="18" charset="0"/>
                      </a:rPr>
                      <m:t> </m:t>
                    </m:r>
                  </m:oMath>
                </a14:m>
                <a:r>
                  <a:rPr lang="en-US" sz="2800" dirty="0"/>
                  <a:t>ones, literally telling us the number of steps needed to reach goal from any position.</a:t>
                </a:r>
                <a:endParaRPr lang="en-GB" sz="2800" dirty="0"/>
              </a:p>
            </p:txBody>
          </p:sp>
        </mc:Choice>
        <mc:Fallback xmlns="">
          <p:sp>
            <p:nvSpPr>
              <p:cNvPr id="4" name="TextBox 3">
                <a:extLst>
                  <a:ext uri="{FF2B5EF4-FFF2-40B4-BE49-F238E27FC236}">
                    <a16:creationId xmlns:a16="http://schemas.microsoft.com/office/drawing/2014/main" id="{C38AE019-495D-498F-A724-6B86604E5BC7}"/>
                  </a:ext>
                </a:extLst>
              </p:cNvPr>
              <p:cNvSpPr txBox="1">
                <a:spLocks noRot="1" noChangeAspect="1" noMove="1" noResize="1" noEditPoints="1" noAdjustHandles="1" noChangeArrowheads="1" noChangeShapeType="1" noTextEdit="1"/>
              </p:cNvSpPr>
              <p:nvPr/>
            </p:nvSpPr>
            <p:spPr>
              <a:xfrm>
                <a:off x="6606074" y="4077478"/>
                <a:ext cx="5181600" cy="1815882"/>
              </a:xfrm>
              <a:prstGeom prst="rect">
                <a:avLst/>
              </a:prstGeom>
              <a:blipFill>
                <a:blip r:embed="rId4"/>
                <a:stretch>
                  <a:fillRect l="-2471" t="-3356" b="-8725"/>
                </a:stretch>
              </a:blipFill>
            </p:spPr>
            <p:txBody>
              <a:bodyPr/>
              <a:lstStyle/>
              <a:p>
                <a:r>
                  <a:rPr lang="en-GB">
                    <a:noFill/>
                  </a:rPr>
                  <a:t> </a:t>
                </a:r>
              </a:p>
            </p:txBody>
          </p:sp>
        </mc:Fallback>
      </mc:AlternateContent>
    </p:spTree>
    <p:extLst>
      <p:ext uri="{BB962C8B-B14F-4D97-AF65-F5344CB8AC3E}">
        <p14:creationId xmlns:p14="http://schemas.microsoft.com/office/powerpoint/2010/main" val="1459381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B10851-8009-4C22-8C49-1B44E9C6803E}"/>
              </a:ext>
            </a:extLst>
          </p:cNvPr>
          <p:cNvSpPr>
            <a:spLocks noGrp="1"/>
          </p:cNvSpPr>
          <p:nvPr>
            <p:ph type="title"/>
          </p:nvPr>
        </p:nvSpPr>
        <p:spPr/>
        <p:txBody>
          <a:bodyPr/>
          <a:lstStyle/>
          <a:p>
            <a:r>
              <a:rPr lang="en-US" dirty="0"/>
              <a:t>Training an agent</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8F81686-D0E3-4F7E-9DF0-29DC137713E7}"/>
                  </a:ext>
                </a:extLst>
              </p:cNvPr>
              <p:cNvSpPr>
                <a:spLocks noGrp="1"/>
              </p:cNvSpPr>
              <p:nvPr>
                <p:ph sz="half" idx="1"/>
              </p:nvPr>
            </p:nvSpPr>
            <p:spPr>
              <a:xfrm>
                <a:off x="838200" y="1825624"/>
                <a:ext cx="5640754" cy="5032375"/>
              </a:xfrm>
            </p:spPr>
            <p:txBody>
              <a:bodyPr/>
              <a:lstStyle/>
              <a:p>
                <a:r>
                  <a:rPr lang="en-US" dirty="0"/>
                  <a:t>Reusing the </a:t>
                </a:r>
                <a14:m>
                  <m:oMath xmlns:m="http://schemas.openxmlformats.org/officeDocument/2006/math">
                    <m:r>
                      <a:rPr lang="en-US" i="1" dirty="0" smtClean="0">
                        <a:latin typeface="Cambria Math" panose="02040503050406030204" pitchFamily="18" charset="0"/>
                      </a:rPr>
                      <m:t>𝑉</m:t>
                    </m:r>
                  </m:oMath>
                </a14:m>
                <a:r>
                  <a:rPr lang="en-US" dirty="0"/>
                  <a:t> (or </a:t>
                </a:r>
                <a14:m>
                  <m:oMath xmlns:m="http://schemas.openxmlformats.org/officeDocument/2006/math">
                    <m:r>
                      <a:rPr lang="en-US" b="0" i="1" dirty="0" smtClean="0">
                        <a:latin typeface="Cambria Math" panose="02040503050406030204" pitchFamily="18" charset="0"/>
                      </a:rPr>
                      <m:t>𝑄</m:t>
                    </m:r>
                  </m:oMath>
                </a14:m>
                <a:r>
                  <a:rPr lang="en-US" dirty="0"/>
                  <a:t>) value allows to define the optimal policy </a:t>
                </a:r>
                <a14:m>
                  <m:oMath xmlns:m="http://schemas.openxmlformats.org/officeDocument/2006/math">
                    <m:r>
                      <a:rPr lang="en-US" b="0" i="1" smtClean="0">
                        <a:latin typeface="Cambria Math" panose="02040503050406030204" pitchFamily="18" charset="0"/>
                      </a:rPr>
                      <m:t>𝜋</m:t>
                    </m:r>
                  </m:oMath>
                </a14:m>
                <a:r>
                  <a:rPr lang="en-US" dirty="0"/>
                  <a:t> to use in any given state.</a:t>
                </a:r>
              </a:p>
              <a:p>
                <a:r>
                  <a:rPr lang="en-US" dirty="0"/>
                  <a:t>That is, the optimal direction in which we should go for any given square.</a:t>
                </a:r>
              </a:p>
              <a:p>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𝜋</m:t>
                          </m:r>
                        </m:e>
                        <m:sub>
                          <m:r>
                            <a:rPr lang="en-US" b="0" i="1" smtClean="0">
                              <a:latin typeface="Cambria Math" panose="02040503050406030204" pitchFamily="18" charset="0"/>
                            </a:rPr>
                            <m:t>𝑡</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𝑡</m:t>
                              </m:r>
                            </m:sub>
                          </m:sSub>
                        </m:e>
                      </m:d>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arg</m:t>
                          </m:r>
                        </m:fName>
                        <m:e>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max</m:t>
                                  </m:r>
                                </m:e>
                                <m:lim>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𝐴</m:t>
                                  </m:r>
                                </m:lim>
                              </m:limLow>
                            </m:fName>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𝑄</m:t>
                                  </m:r>
                                </m:e>
                                <m:sub>
                                  <m:r>
                                    <a:rPr lang="en-US" b="0" i="1" smtClean="0">
                                      <a:latin typeface="Cambria Math" panose="02040503050406030204" pitchFamily="18" charset="0"/>
                                    </a:rPr>
                                    <m:t>𝑡</m:t>
                                  </m:r>
                                </m:sub>
                                <m:sup>
                                  <m:r>
                                    <a:rPr lang="en-US" b="0" i="1" smtClean="0">
                                      <a:latin typeface="Cambria Math" panose="02040503050406030204" pitchFamily="18" charset="0"/>
                                    </a:rPr>
                                    <m:t>𝜋</m:t>
                                  </m:r>
                                </m:sup>
                              </m:sSubSup>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𝑡</m:t>
                                  </m:r>
                                </m:sub>
                              </m:sSub>
                              <m:r>
                                <a:rPr lang="en-US" b="0" i="1" smtClean="0">
                                  <a:latin typeface="Cambria Math" panose="02040503050406030204" pitchFamily="18" charset="0"/>
                                </a:rPr>
                                <m:t>)</m:t>
                              </m:r>
                            </m:e>
                          </m:func>
                        </m:e>
                      </m:func>
                    </m:oMath>
                  </m:oMathPara>
                </a14:m>
                <a:endParaRPr lang="en-US" b="0" dirty="0"/>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𝑄</m:t>
                          </m:r>
                        </m:e>
                        <m:sub>
                          <m:r>
                            <a:rPr lang="en-US" b="0" i="1" smtClean="0">
                              <a:latin typeface="Cambria Math" panose="02040503050406030204" pitchFamily="18" charset="0"/>
                            </a:rPr>
                            <m:t>𝑡</m:t>
                          </m:r>
                        </m:sub>
                        <m:sup>
                          <m:r>
                            <a:rPr lang="en-US" b="0" i="1" smtClean="0">
                              <a:latin typeface="Cambria Math" panose="02040503050406030204" pitchFamily="18" charset="0"/>
                            </a:rPr>
                            <m:t>𝜋</m:t>
                          </m:r>
                        </m:sup>
                      </m:sSub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𝑡</m:t>
                              </m:r>
                            </m:sub>
                          </m:sSub>
                        </m:e>
                      </m:d>
                      <m:r>
                        <a:rPr lang="en-US" b="0" i="1" smtClean="0">
                          <a:latin typeface="Cambria Math" panose="02040503050406030204" pitchFamily="18" charset="0"/>
                        </a:rPr>
                        <m:t>=</m:t>
                      </m:r>
                      <m:sSub>
                        <m:sSubPr>
                          <m:ctrlPr>
                            <a:rPr lang="en-US" i="1">
                              <a:solidFill>
                                <a:schemeClr val="accent2"/>
                              </a:solidFill>
                              <a:latin typeface="Cambria Math" panose="02040503050406030204" pitchFamily="18" charset="0"/>
                            </a:rPr>
                          </m:ctrlPr>
                        </m:sSubPr>
                        <m:e>
                          <m:r>
                            <a:rPr lang="en-US" i="1">
                              <a:solidFill>
                                <a:schemeClr val="accent2"/>
                              </a:solidFill>
                              <a:latin typeface="Cambria Math" panose="02040503050406030204" pitchFamily="18" charset="0"/>
                            </a:rPr>
                            <m:t>𝑅</m:t>
                          </m:r>
                        </m:e>
                        <m:sub>
                          <m:r>
                            <a:rPr lang="en-US" i="1">
                              <a:solidFill>
                                <a:schemeClr val="accent2"/>
                              </a:solidFill>
                              <a:latin typeface="Cambria Math" panose="02040503050406030204" pitchFamily="18" charset="0"/>
                            </a:rPr>
                            <m:t>𝑡</m:t>
                          </m:r>
                        </m:sub>
                      </m:sSub>
                      <m:d>
                        <m:dPr>
                          <m:ctrlPr>
                            <a:rPr lang="en-US" i="1">
                              <a:solidFill>
                                <a:schemeClr val="accent2"/>
                              </a:solidFill>
                              <a:latin typeface="Cambria Math" panose="02040503050406030204" pitchFamily="18" charset="0"/>
                            </a:rPr>
                          </m:ctrlPr>
                        </m:dPr>
                        <m:e>
                          <m:r>
                            <a:rPr lang="en-US" i="1">
                              <a:solidFill>
                                <a:schemeClr val="accent2"/>
                              </a:solidFill>
                              <a:latin typeface="Cambria Math" panose="02040503050406030204" pitchFamily="18" charset="0"/>
                            </a:rPr>
                            <m:t>𝑎</m:t>
                          </m:r>
                          <m:r>
                            <a:rPr lang="en-US" i="1">
                              <a:solidFill>
                                <a:schemeClr val="accent2"/>
                              </a:solidFill>
                              <a:latin typeface="Cambria Math" panose="02040503050406030204" pitchFamily="18" charset="0"/>
                            </a:rPr>
                            <m:t>,</m:t>
                          </m:r>
                          <m:sSub>
                            <m:sSubPr>
                              <m:ctrlPr>
                                <a:rPr lang="en-US" i="1">
                                  <a:solidFill>
                                    <a:schemeClr val="accent2"/>
                                  </a:solidFill>
                                  <a:latin typeface="Cambria Math" panose="02040503050406030204" pitchFamily="18" charset="0"/>
                                </a:rPr>
                              </m:ctrlPr>
                            </m:sSubPr>
                            <m:e>
                              <m:r>
                                <a:rPr lang="en-US" i="1">
                                  <a:solidFill>
                                    <a:schemeClr val="accent2"/>
                                  </a:solidFill>
                                  <a:latin typeface="Cambria Math" panose="02040503050406030204" pitchFamily="18" charset="0"/>
                                </a:rPr>
                                <m:t>𝑠</m:t>
                              </m:r>
                            </m:e>
                            <m:sub>
                              <m:r>
                                <a:rPr lang="en-US" i="1">
                                  <a:solidFill>
                                    <a:schemeClr val="accent2"/>
                                  </a:solidFill>
                                  <a:latin typeface="Cambria Math" panose="02040503050406030204" pitchFamily="18" charset="0"/>
                                </a:rPr>
                                <m:t>𝑡</m:t>
                              </m:r>
                            </m:sub>
                          </m:sSub>
                        </m:e>
                      </m:d>
                      <m:r>
                        <a:rPr lang="en-US" i="1">
                          <a:latin typeface="Cambria Math" panose="02040503050406030204" pitchFamily="18" charset="0"/>
                        </a:rPr>
                        <m:t>+</m:t>
                      </m:r>
                      <m:sSubSup>
                        <m:sSubSupPr>
                          <m:ctrlPr>
                            <a:rPr lang="en-US" i="1">
                              <a:solidFill>
                                <a:schemeClr val="accent4">
                                  <a:lumMod val="50000"/>
                                </a:schemeClr>
                              </a:solidFill>
                              <a:latin typeface="Cambria Math" panose="02040503050406030204" pitchFamily="18" charset="0"/>
                            </a:rPr>
                          </m:ctrlPr>
                        </m:sSubSupPr>
                        <m:e>
                          <m:r>
                            <a:rPr lang="en-US" i="1">
                              <a:solidFill>
                                <a:schemeClr val="accent4">
                                  <a:lumMod val="50000"/>
                                </a:schemeClr>
                              </a:solidFill>
                              <a:latin typeface="Cambria Math" panose="02040503050406030204" pitchFamily="18" charset="0"/>
                            </a:rPr>
                            <m:t>𝑉</m:t>
                          </m:r>
                        </m:e>
                        <m:sub>
                          <m:r>
                            <a:rPr lang="en-US" i="1">
                              <a:solidFill>
                                <a:schemeClr val="accent4">
                                  <a:lumMod val="50000"/>
                                </a:schemeClr>
                              </a:solidFill>
                              <a:latin typeface="Cambria Math" panose="02040503050406030204" pitchFamily="18" charset="0"/>
                            </a:rPr>
                            <m:t>𝑡</m:t>
                          </m:r>
                          <m:r>
                            <a:rPr lang="en-US" i="1">
                              <a:solidFill>
                                <a:schemeClr val="accent4">
                                  <a:lumMod val="50000"/>
                                </a:schemeClr>
                              </a:solidFill>
                              <a:latin typeface="Cambria Math" panose="02040503050406030204" pitchFamily="18" charset="0"/>
                            </a:rPr>
                            <m:t>+1</m:t>
                          </m:r>
                        </m:sub>
                        <m:sup>
                          <m:r>
                            <a:rPr lang="en-US" i="1">
                              <a:solidFill>
                                <a:schemeClr val="accent4">
                                  <a:lumMod val="50000"/>
                                </a:schemeClr>
                              </a:solidFill>
                              <a:latin typeface="Cambria Math" panose="02040503050406030204" pitchFamily="18" charset="0"/>
                            </a:rPr>
                            <m:t>𝜋</m:t>
                          </m:r>
                        </m:sup>
                      </m:sSubSup>
                      <m:r>
                        <a:rPr lang="en-US" i="1">
                          <a:solidFill>
                            <a:schemeClr val="accent4">
                              <a:lumMod val="50000"/>
                            </a:schemeClr>
                          </a:solidFill>
                          <a:latin typeface="Cambria Math" panose="02040503050406030204" pitchFamily="18" charset="0"/>
                        </a:rPr>
                        <m:t>(</m:t>
                      </m:r>
                      <m:sSub>
                        <m:sSubPr>
                          <m:ctrlPr>
                            <a:rPr lang="en-US" i="1">
                              <a:solidFill>
                                <a:schemeClr val="accent4">
                                  <a:lumMod val="50000"/>
                                </a:schemeClr>
                              </a:solidFill>
                              <a:latin typeface="Cambria Math" panose="02040503050406030204" pitchFamily="18" charset="0"/>
                            </a:rPr>
                          </m:ctrlPr>
                        </m:sSubPr>
                        <m:e>
                          <m:r>
                            <a:rPr lang="en-US" i="1">
                              <a:solidFill>
                                <a:schemeClr val="accent4">
                                  <a:lumMod val="50000"/>
                                </a:schemeClr>
                              </a:solidFill>
                              <a:latin typeface="Cambria Math" panose="02040503050406030204" pitchFamily="18" charset="0"/>
                            </a:rPr>
                            <m:t>𝑠</m:t>
                          </m:r>
                        </m:e>
                        <m:sub>
                          <m:r>
                            <a:rPr lang="en-US" i="1">
                              <a:solidFill>
                                <a:schemeClr val="accent4">
                                  <a:lumMod val="50000"/>
                                </a:schemeClr>
                              </a:solidFill>
                              <a:latin typeface="Cambria Math" panose="02040503050406030204" pitchFamily="18" charset="0"/>
                            </a:rPr>
                            <m:t>𝑡</m:t>
                          </m:r>
                          <m:r>
                            <a:rPr lang="en-US" i="1">
                              <a:solidFill>
                                <a:schemeClr val="accent4">
                                  <a:lumMod val="50000"/>
                                </a:schemeClr>
                              </a:solidFill>
                              <a:latin typeface="Cambria Math" panose="02040503050406030204" pitchFamily="18" charset="0"/>
                            </a:rPr>
                            <m:t>+1</m:t>
                          </m:r>
                        </m:sub>
                      </m:sSub>
                      <m:r>
                        <a:rPr lang="en-US" i="1">
                          <a:solidFill>
                            <a:schemeClr val="accent4">
                              <a:lumMod val="50000"/>
                            </a:schemeClr>
                          </a:solidFill>
                          <a:latin typeface="Cambria Math" panose="02040503050406030204" pitchFamily="18" charset="0"/>
                        </a:rPr>
                        <m:t>)</m:t>
                      </m:r>
                    </m:oMath>
                  </m:oMathPara>
                </a14:m>
                <a:endParaRPr lang="en-GB" dirty="0"/>
              </a:p>
              <a:p>
                <a:pPr marL="0" indent="0">
                  <a:buNone/>
                </a:pPr>
                <a:endParaRPr lang="en-GB" dirty="0"/>
              </a:p>
            </p:txBody>
          </p:sp>
        </mc:Choice>
        <mc:Fallback xmlns="">
          <p:sp>
            <p:nvSpPr>
              <p:cNvPr id="3" name="Content Placeholder 2">
                <a:extLst>
                  <a:ext uri="{FF2B5EF4-FFF2-40B4-BE49-F238E27FC236}">
                    <a16:creationId xmlns:a16="http://schemas.microsoft.com/office/drawing/2014/main" id="{18F81686-D0E3-4F7E-9DF0-29DC137713E7}"/>
                  </a:ext>
                </a:extLst>
              </p:cNvPr>
              <p:cNvSpPr>
                <a:spLocks noGrp="1" noRot="1" noChangeAspect="1" noMove="1" noResize="1" noEditPoints="1" noAdjustHandles="1" noChangeArrowheads="1" noChangeShapeType="1" noTextEdit="1"/>
              </p:cNvSpPr>
              <p:nvPr>
                <p:ph sz="half" idx="1"/>
              </p:nvPr>
            </p:nvSpPr>
            <p:spPr>
              <a:xfrm>
                <a:off x="838200" y="1825624"/>
                <a:ext cx="5640754" cy="5032375"/>
              </a:xfrm>
              <a:blipFill>
                <a:blip r:embed="rId2"/>
                <a:stretch>
                  <a:fillRect l="-1946" t="-1937" r="-3351"/>
                </a:stretch>
              </a:blipFill>
            </p:spPr>
            <p:txBody>
              <a:bodyPr/>
              <a:lstStyle/>
              <a:p>
                <a:r>
                  <a:rPr lang="en-GB">
                    <a:noFill/>
                  </a:rPr>
                  <a:t> </a:t>
                </a:r>
              </a:p>
            </p:txBody>
          </p:sp>
        </mc:Fallback>
      </mc:AlternateContent>
      <p:pic>
        <p:nvPicPr>
          <p:cNvPr id="6" name="Picture 5">
            <a:extLst>
              <a:ext uri="{FF2B5EF4-FFF2-40B4-BE49-F238E27FC236}">
                <a16:creationId xmlns:a16="http://schemas.microsoft.com/office/drawing/2014/main" id="{8524EA7D-9187-470E-947D-98760948A163}"/>
              </a:ext>
            </a:extLst>
          </p:cNvPr>
          <p:cNvPicPr>
            <a:picLocks noChangeAspect="1"/>
          </p:cNvPicPr>
          <p:nvPr/>
        </p:nvPicPr>
        <p:blipFill rotWithShape="1">
          <a:blip r:embed="rId3"/>
          <a:srcRect l="57885" t="30154" r="24102" b="24102"/>
          <a:stretch/>
        </p:blipFill>
        <p:spPr>
          <a:xfrm>
            <a:off x="7010399" y="0"/>
            <a:ext cx="4234678" cy="3360615"/>
          </a:xfrm>
          <a:prstGeom prst="rect">
            <a:avLst/>
          </a:prstGeom>
        </p:spPr>
      </p:pic>
      <p:pic>
        <p:nvPicPr>
          <p:cNvPr id="5" name="Picture 4">
            <a:extLst>
              <a:ext uri="{FF2B5EF4-FFF2-40B4-BE49-F238E27FC236}">
                <a16:creationId xmlns:a16="http://schemas.microsoft.com/office/drawing/2014/main" id="{EB81ABD3-CC75-4774-B89A-C71F95D4BEB8}"/>
              </a:ext>
            </a:extLst>
          </p:cNvPr>
          <p:cNvPicPr>
            <a:picLocks noChangeAspect="1"/>
          </p:cNvPicPr>
          <p:nvPr/>
        </p:nvPicPr>
        <p:blipFill rotWithShape="1">
          <a:blip r:embed="rId4"/>
          <a:srcRect l="58013" t="30359" r="24167" b="24102"/>
          <a:stretch/>
        </p:blipFill>
        <p:spPr>
          <a:xfrm>
            <a:off x="7041661" y="3289482"/>
            <a:ext cx="4208337" cy="3360615"/>
          </a:xfrm>
          <a:prstGeom prst="rect">
            <a:avLst/>
          </a:prstGeom>
        </p:spPr>
      </p:pic>
    </p:spTree>
    <p:extLst>
      <p:ext uri="{BB962C8B-B14F-4D97-AF65-F5344CB8AC3E}">
        <p14:creationId xmlns:p14="http://schemas.microsoft.com/office/powerpoint/2010/main" val="14706119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B10851-8009-4C22-8C49-1B44E9C6803E}"/>
              </a:ext>
            </a:extLst>
          </p:cNvPr>
          <p:cNvSpPr>
            <a:spLocks noGrp="1"/>
          </p:cNvSpPr>
          <p:nvPr>
            <p:ph type="title"/>
          </p:nvPr>
        </p:nvSpPr>
        <p:spPr/>
        <p:txBody>
          <a:bodyPr/>
          <a:lstStyle/>
          <a:p>
            <a:r>
              <a:rPr lang="en-US" dirty="0"/>
              <a:t>Training an agent</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8F81686-D0E3-4F7E-9DF0-29DC137713E7}"/>
                  </a:ext>
                </a:extLst>
              </p:cNvPr>
              <p:cNvSpPr>
                <a:spLocks noGrp="1"/>
              </p:cNvSpPr>
              <p:nvPr>
                <p:ph sz="half" idx="1"/>
              </p:nvPr>
            </p:nvSpPr>
            <p:spPr>
              <a:xfrm>
                <a:off x="838200" y="1825624"/>
                <a:ext cx="5640754" cy="5032375"/>
              </a:xfrm>
            </p:spPr>
            <p:txBody>
              <a:bodyPr/>
              <a:lstStyle/>
              <a:p>
                <a:pPr marL="0" indent="0">
                  <a:buNone/>
                </a:pPr>
                <a:r>
                  <a:rPr lang="en-US" dirty="0"/>
                  <a:t>Later on, we can then replay the game,</a:t>
                </a:r>
              </a:p>
              <a:p>
                <a:r>
                  <a:rPr lang="en-US" dirty="0"/>
                  <a:t>in full exploitation mode, i.e. by playing the best action according to our policy </a:t>
                </a:r>
                <a14:m>
                  <m:oMath xmlns:m="http://schemas.openxmlformats.org/officeDocument/2006/math">
                    <m:r>
                      <a:rPr lang="en-US" b="0" i="1" smtClean="0">
                        <a:latin typeface="Cambria Math" panose="02040503050406030204" pitchFamily="18" charset="0"/>
                      </a:rPr>
                      <m:t>𝜋</m:t>
                    </m:r>
                    <m:r>
                      <a:rPr lang="en-US" b="0" i="1" smtClean="0">
                        <a:latin typeface="Cambria Math" panose="02040503050406030204" pitchFamily="18" charset="0"/>
                      </a:rPr>
                      <m:t> </m:t>
                    </m:r>
                  </m:oMath>
                </a14:m>
                <a:r>
                  <a:rPr lang="en-US" dirty="0"/>
                  <a:t>every time,</a:t>
                </a:r>
              </a:p>
              <a:p>
                <a:r>
                  <a:rPr lang="en-US" dirty="0"/>
                  <a:t>without any exploration moves.</a:t>
                </a:r>
              </a:p>
              <a:p>
                <a:pPr marL="0" indent="0">
                  <a:buNone/>
                </a:pPr>
                <a:r>
                  <a:rPr lang="en-US" dirty="0"/>
                  <a:t>This gives us the shortest path.</a:t>
                </a:r>
              </a:p>
              <a:p>
                <a:pPr marL="0" indent="0">
                  <a:buNone/>
                </a:pPr>
                <a:r>
                  <a:rPr lang="en-US" dirty="0"/>
                  <a:t>Our agent has then learnt to recognize the maze and figured the shortest path through trial and error!</a:t>
                </a:r>
                <a:endParaRPr lang="en-GB" dirty="0"/>
              </a:p>
            </p:txBody>
          </p:sp>
        </mc:Choice>
        <mc:Fallback xmlns="">
          <p:sp>
            <p:nvSpPr>
              <p:cNvPr id="3" name="Content Placeholder 2">
                <a:extLst>
                  <a:ext uri="{FF2B5EF4-FFF2-40B4-BE49-F238E27FC236}">
                    <a16:creationId xmlns:a16="http://schemas.microsoft.com/office/drawing/2014/main" id="{18F81686-D0E3-4F7E-9DF0-29DC137713E7}"/>
                  </a:ext>
                </a:extLst>
              </p:cNvPr>
              <p:cNvSpPr>
                <a:spLocks noGrp="1" noRot="1" noChangeAspect="1" noMove="1" noResize="1" noEditPoints="1" noAdjustHandles="1" noChangeArrowheads="1" noChangeShapeType="1" noTextEdit="1"/>
              </p:cNvSpPr>
              <p:nvPr>
                <p:ph sz="half" idx="1"/>
              </p:nvPr>
            </p:nvSpPr>
            <p:spPr>
              <a:xfrm>
                <a:off x="838200" y="1825624"/>
                <a:ext cx="5640754" cy="5032375"/>
              </a:xfrm>
              <a:blipFill>
                <a:blip r:embed="rId2"/>
                <a:stretch>
                  <a:fillRect l="-2270" t="-1937" r="-1838"/>
                </a:stretch>
              </a:blipFill>
            </p:spPr>
            <p:txBody>
              <a:bodyPr/>
              <a:lstStyle/>
              <a:p>
                <a:r>
                  <a:rPr lang="en-GB">
                    <a:noFill/>
                  </a:rPr>
                  <a:t> </a:t>
                </a:r>
              </a:p>
            </p:txBody>
          </p:sp>
        </mc:Fallback>
      </mc:AlternateContent>
      <p:pic>
        <p:nvPicPr>
          <p:cNvPr id="6" name="Picture 5">
            <a:extLst>
              <a:ext uri="{FF2B5EF4-FFF2-40B4-BE49-F238E27FC236}">
                <a16:creationId xmlns:a16="http://schemas.microsoft.com/office/drawing/2014/main" id="{8524EA7D-9187-470E-947D-98760948A163}"/>
              </a:ext>
            </a:extLst>
          </p:cNvPr>
          <p:cNvPicPr>
            <a:picLocks noChangeAspect="1"/>
          </p:cNvPicPr>
          <p:nvPr/>
        </p:nvPicPr>
        <p:blipFill rotWithShape="1">
          <a:blip r:embed="rId3"/>
          <a:srcRect l="57885" t="30154" r="24102" b="24102"/>
          <a:stretch/>
        </p:blipFill>
        <p:spPr>
          <a:xfrm>
            <a:off x="7010399" y="0"/>
            <a:ext cx="4234678" cy="3360615"/>
          </a:xfrm>
          <a:prstGeom prst="rect">
            <a:avLst/>
          </a:prstGeom>
        </p:spPr>
      </p:pic>
      <p:pic>
        <p:nvPicPr>
          <p:cNvPr id="5" name="Picture 4">
            <a:extLst>
              <a:ext uri="{FF2B5EF4-FFF2-40B4-BE49-F238E27FC236}">
                <a16:creationId xmlns:a16="http://schemas.microsoft.com/office/drawing/2014/main" id="{EB81ABD3-CC75-4774-B89A-C71F95D4BEB8}"/>
              </a:ext>
            </a:extLst>
          </p:cNvPr>
          <p:cNvPicPr>
            <a:picLocks noChangeAspect="1"/>
          </p:cNvPicPr>
          <p:nvPr/>
        </p:nvPicPr>
        <p:blipFill rotWithShape="1">
          <a:blip r:embed="rId4"/>
          <a:srcRect l="58013" t="30359" r="24167" b="24102"/>
          <a:stretch/>
        </p:blipFill>
        <p:spPr>
          <a:xfrm>
            <a:off x="7041661" y="3289482"/>
            <a:ext cx="4208337" cy="3360615"/>
          </a:xfrm>
          <a:prstGeom prst="rect">
            <a:avLst/>
          </a:prstGeom>
        </p:spPr>
      </p:pic>
      <p:sp>
        <p:nvSpPr>
          <p:cNvPr id="4" name="Freeform: Shape 3">
            <a:extLst>
              <a:ext uri="{FF2B5EF4-FFF2-40B4-BE49-F238E27FC236}">
                <a16:creationId xmlns:a16="http://schemas.microsoft.com/office/drawing/2014/main" id="{9C053018-E6F4-4341-9A56-E7E28967030A}"/>
              </a:ext>
            </a:extLst>
          </p:cNvPr>
          <p:cNvSpPr/>
          <p:nvPr/>
        </p:nvSpPr>
        <p:spPr>
          <a:xfrm>
            <a:off x="7705967" y="3886012"/>
            <a:ext cx="3063631" cy="2099849"/>
          </a:xfrm>
          <a:custGeom>
            <a:avLst/>
            <a:gdLst>
              <a:gd name="connsiteX0" fmla="*/ 0 w 3063631"/>
              <a:gd name="connsiteY0" fmla="*/ 467157 h 2099849"/>
              <a:gd name="connsiteX1" fmla="*/ 453292 w 3063631"/>
              <a:gd name="connsiteY1" fmla="*/ 514050 h 2099849"/>
              <a:gd name="connsiteX2" fmla="*/ 547077 w 3063631"/>
              <a:gd name="connsiteY2" fmla="*/ 76388 h 2099849"/>
              <a:gd name="connsiteX3" fmla="*/ 2422769 w 3063631"/>
              <a:gd name="connsiteY3" fmla="*/ 84203 h 2099849"/>
              <a:gd name="connsiteX4" fmla="*/ 2102338 w 3063631"/>
              <a:gd name="connsiteY4" fmla="*/ 912634 h 2099849"/>
              <a:gd name="connsiteX5" fmla="*/ 2071077 w 3063631"/>
              <a:gd name="connsiteY5" fmla="*/ 1623834 h 2099849"/>
              <a:gd name="connsiteX6" fmla="*/ 2407138 w 3063631"/>
              <a:gd name="connsiteY6" fmla="*/ 1662911 h 2099849"/>
              <a:gd name="connsiteX7" fmla="*/ 2446215 w 3063631"/>
              <a:gd name="connsiteY7" fmla="*/ 2061496 h 2099849"/>
              <a:gd name="connsiteX8" fmla="*/ 3063631 w 3063631"/>
              <a:gd name="connsiteY8" fmla="*/ 2061496 h 2099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63631" h="2099849">
                <a:moveTo>
                  <a:pt x="0" y="467157"/>
                </a:moveTo>
                <a:cubicBezTo>
                  <a:pt x="181056" y="523167"/>
                  <a:pt x="362113" y="579178"/>
                  <a:pt x="453292" y="514050"/>
                </a:cubicBezTo>
                <a:cubicBezTo>
                  <a:pt x="544471" y="448922"/>
                  <a:pt x="218831" y="148029"/>
                  <a:pt x="547077" y="76388"/>
                </a:cubicBezTo>
                <a:cubicBezTo>
                  <a:pt x="875323" y="4747"/>
                  <a:pt x="2163559" y="-55171"/>
                  <a:pt x="2422769" y="84203"/>
                </a:cubicBezTo>
                <a:cubicBezTo>
                  <a:pt x="2681979" y="223577"/>
                  <a:pt x="2160953" y="656029"/>
                  <a:pt x="2102338" y="912634"/>
                </a:cubicBezTo>
                <a:cubicBezTo>
                  <a:pt x="2043723" y="1169239"/>
                  <a:pt x="2020277" y="1498788"/>
                  <a:pt x="2071077" y="1623834"/>
                </a:cubicBezTo>
                <a:cubicBezTo>
                  <a:pt x="2121877" y="1748880"/>
                  <a:pt x="2344615" y="1589967"/>
                  <a:pt x="2407138" y="1662911"/>
                </a:cubicBezTo>
                <a:cubicBezTo>
                  <a:pt x="2469661" y="1735855"/>
                  <a:pt x="2336800" y="1995065"/>
                  <a:pt x="2446215" y="2061496"/>
                </a:cubicBezTo>
                <a:cubicBezTo>
                  <a:pt x="2555630" y="2127927"/>
                  <a:pt x="2809630" y="2094711"/>
                  <a:pt x="3063631" y="2061496"/>
                </a:cubicBezTo>
              </a:path>
            </a:pathLst>
          </a:custGeom>
          <a:noFill/>
          <a:ln w="38100">
            <a:solidFill>
              <a:srgbClr val="00B0F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2821278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E82C156-7CB6-1563-789F-D5A14475FFB8}"/>
              </a:ext>
            </a:extLst>
          </p:cNvPr>
          <p:cNvSpPr>
            <a:spLocks noGrp="1"/>
          </p:cNvSpPr>
          <p:nvPr>
            <p:ph type="title"/>
          </p:nvPr>
        </p:nvSpPr>
        <p:spPr/>
        <p:txBody>
          <a:bodyPr/>
          <a:lstStyle/>
          <a:p>
            <a:r>
              <a:rPr lang="en-GB" dirty="0"/>
              <a:t>Time for something a bit more advanced!</a:t>
            </a:r>
          </a:p>
        </p:txBody>
      </p:sp>
      <p:sp>
        <p:nvSpPr>
          <p:cNvPr id="6" name="Text Placeholder 5">
            <a:extLst>
              <a:ext uri="{FF2B5EF4-FFF2-40B4-BE49-F238E27FC236}">
                <a16:creationId xmlns:a16="http://schemas.microsoft.com/office/drawing/2014/main" id="{EF313B90-C764-0644-FC3F-9B029E83C2E3}"/>
              </a:ext>
            </a:extLst>
          </p:cNvPr>
          <p:cNvSpPr>
            <a:spLocks noGrp="1"/>
          </p:cNvSpPr>
          <p:nvPr>
            <p:ph type="body" idx="1"/>
          </p:nvPr>
        </p:nvSpPr>
        <p:spPr/>
        <p:txBody>
          <a:bodyPr/>
          <a:lstStyle/>
          <a:p>
            <a:r>
              <a:rPr lang="en-GB" dirty="0"/>
              <a:t>Definitely out-of-scope, but interesting nonetheless!</a:t>
            </a:r>
          </a:p>
        </p:txBody>
      </p:sp>
    </p:spTree>
    <p:extLst>
      <p:ext uri="{BB962C8B-B14F-4D97-AF65-F5344CB8AC3E}">
        <p14:creationId xmlns:p14="http://schemas.microsoft.com/office/powerpoint/2010/main" val="2607329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D40417-A4D3-4CE8-96E7-708E2439AE7B}"/>
              </a:ext>
            </a:extLst>
          </p:cNvPr>
          <p:cNvSpPr>
            <a:spLocks noGrp="1"/>
          </p:cNvSpPr>
          <p:nvPr>
            <p:ph type="title"/>
          </p:nvPr>
        </p:nvSpPr>
        <p:spPr/>
        <p:txBody>
          <a:bodyPr/>
          <a:lstStyle/>
          <a:p>
            <a:r>
              <a:rPr lang="en-US" dirty="0"/>
              <a:t>About this week (Week 11)</a:t>
            </a:r>
            <a:endParaRPr lang="en-GB" dirty="0"/>
          </a:p>
        </p:txBody>
      </p:sp>
      <p:sp>
        <p:nvSpPr>
          <p:cNvPr id="3" name="Content Placeholder 2">
            <a:extLst>
              <a:ext uri="{FF2B5EF4-FFF2-40B4-BE49-F238E27FC236}">
                <a16:creationId xmlns:a16="http://schemas.microsoft.com/office/drawing/2014/main" id="{35995840-A9D9-479A-A34F-EA7DC229D38E}"/>
              </a:ext>
            </a:extLst>
          </p:cNvPr>
          <p:cNvSpPr>
            <a:spLocks noGrp="1"/>
          </p:cNvSpPr>
          <p:nvPr>
            <p:ph idx="1"/>
          </p:nvPr>
        </p:nvSpPr>
        <p:spPr>
          <a:xfrm>
            <a:off x="838200" y="1825624"/>
            <a:ext cx="10515600" cy="5032375"/>
          </a:xfrm>
        </p:spPr>
        <p:txBody>
          <a:bodyPr>
            <a:normAutofit/>
          </a:bodyPr>
          <a:lstStyle/>
          <a:p>
            <a:pPr marL="514350" indent="-514350">
              <a:buFont typeface="+mj-lt"/>
              <a:buAutoNum type="arabicPeriod" startAt="8"/>
            </a:pPr>
            <a:r>
              <a:rPr lang="en-US" dirty="0"/>
              <a:t>What is </a:t>
            </a:r>
            <a:r>
              <a:rPr lang="en-US" b="1" dirty="0"/>
              <a:t>Deep Q Learning</a:t>
            </a:r>
            <a:r>
              <a:rPr lang="en-US" dirty="0"/>
              <a:t>? And which problem does it address?</a:t>
            </a:r>
          </a:p>
          <a:p>
            <a:pPr marL="514350" indent="-514350">
              <a:buFont typeface="+mj-lt"/>
              <a:buAutoNum type="arabicPeriod" startAt="8"/>
            </a:pPr>
            <a:r>
              <a:rPr lang="en-US" dirty="0"/>
              <a:t>What is a </a:t>
            </a:r>
            <a:r>
              <a:rPr lang="en-US" b="1" dirty="0"/>
              <a:t>trainer</a:t>
            </a:r>
            <a:r>
              <a:rPr lang="en-US" dirty="0"/>
              <a:t> and a </a:t>
            </a:r>
            <a:r>
              <a:rPr lang="en-US" b="1" dirty="0"/>
              <a:t>main</a:t>
            </a:r>
            <a:r>
              <a:rPr lang="en-US" dirty="0"/>
              <a:t> </a:t>
            </a:r>
            <a:r>
              <a:rPr lang="en-US" b="1" dirty="0"/>
              <a:t>Q-network</a:t>
            </a:r>
            <a:r>
              <a:rPr lang="en-US" dirty="0"/>
              <a:t>? What is the interleaved training for Deep Q learning?</a:t>
            </a:r>
          </a:p>
          <a:p>
            <a:pPr marL="514350" indent="-514350">
              <a:buFont typeface="+mj-lt"/>
              <a:buAutoNum type="arabicPeriod" startAt="8"/>
            </a:pPr>
            <a:r>
              <a:rPr lang="en-US" dirty="0"/>
              <a:t>What are </a:t>
            </a:r>
            <a:r>
              <a:rPr lang="en-US" b="1" dirty="0"/>
              <a:t>actor-critic</a:t>
            </a:r>
            <a:r>
              <a:rPr lang="en-US" dirty="0"/>
              <a:t> learning methods? And which problems do these approaches address?</a:t>
            </a:r>
          </a:p>
          <a:p>
            <a:pPr marL="514350" indent="-514350">
              <a:buFont typeface="+mj-lt"/>
              <a:buAutoNum type="arabicPeriod" startAt="8"/>
            </a:pPr>
            <a:r>
              <a:rPr lang="en-US" dirty="0"/>
              <a:t>What are more advanced problems in RL?</a:t>
            </a:r>
          </a:p>
          <a:p>
            <a:pPr lvl="1"/>
            <a:r>
              <a:rPr lang="en-US" dirty="0"/>
              <a:t>Markov states</a:t>
            </a:r>
          </a:p>
          <a:p>
            <a:pPr lvl="1"/>
            <a:r>
              <a:rPr lang="en-US" dirty="0"/>
              <a:t>Partially observable environment</a:t>
            </a:r>
          </a:p>
          <a:p>
            <a:pPr lvl="1"/>
            <a:r>
              <a:rPr lang="en-US" dirty="0"/>
              <a:t>SARSA</a:t>
            </a:r>
          </a:p>
          <a:p>
            <a:pPr lvl="1"/>
            <a:r>
              <a:rPr lang="en-US" dirty="0"/>
              <a:t>Non-stationary problems</a:t>
            </a:r>
          </a:p>
        </p:txBody>
      </p:sp>
    </p:spTree>
    <p:extLst>
      <p:ext uri="{BB962C8B-B14F-4D97-AF65-F5344CB8AC3E}">
        <p14:creationId xmlns:p14="http://schemas.microsoft.com/office/powerpoint/2010/main" val="39613482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954510-69A4-4075-9A33-26AD0BA05ECB}"/>
              </a:ext>
            </a:extLst>
          </p:cNvPr>
          <p:cNvSpPr>
            <a:spLocks noGrp="1"/>
          </p:cNvSpPr>
          <p:nvPr>
            <p:ph type="title"/>
          </p:nvPr>
        </p:nvSpPr>
        <p:spPr/>
        <p:txBody>
          <a:bodyPr/>
          <a:lstStyle/>
          <a:p>
            <a:r>
              <a:rPr lang="en-US" dirty="0"/>
              <a:t>A representation problem</a:t>
            </a:r>
            <a:endParaRPr lang="en-GB"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7CEABDA2-36D3-4C8F-9FF0-ED15A8233A34}"/>
                  </a:ext>
                </a:extLst>
              </p:cNvPr>
              <p:cNvSpPr>
                <a:spLocks noGrp="1"/>
              </p:cNvSpPr>
              <p:nvPr>
                <p:ph sz="half" idx="1"/>
              </p:nvPr>
            </p:nvSpPr>
            <p:spPr>
              <a:xfrm>
                <a:off x="838200" y="1825624"/>
                <a:ext cx="5181600" cy="5032375"/>
              </a:xfrm>
            </p:spPr>
            <p:txBody>
              <a:bodyPr/>
              <a:lstStyle/>
              <a:p>
                <a:pPr marL="0" indent="0">
                  <a:buNone/>
                </a:pPr>
                <a:r>
                  <a:rPr lang="en-US" b="1" dirty="0"/>
                  <a:t>Problem: </a:t>
                </a:r>
                <a:r>
                  <a:rPr lang="en-US" dirty="0"/>
                  <a:t>in many RL problems, the states and/or actions sets are not necessarily finite.</a:t>
                </a:r>
              </a:p>
              <a:p>
                <a:r>
                  <a:rPr lang="en-US" dirty="0"/>
                  <a:t>In that case, it is impossible to represent the </a:t>
                </a:r>
                <a14:m>
                  <m:oMath xmlns:m="http://schemas.openxmlformats.org/officeDocument/2006/math">
                    <m:r>
                      <a:rPr lang="en-US" i="1" dirty="0" smtClean="0">
                        <a:latin typeface="Cambria Math" panose="02040503050406030204" pitchFamily="18" charset="0"/>
                      </a:rPr>
                      <m:t>𝑄</m:t>
                    </m:r>
                  </m:oMath>
                </a14:m>
                <a:r>
                  <a:rPr lang="en-US" dirty="0"/>
                  <a:t> and </a:t>
                </a:r>
                <a14:m>
                  <m:oMath xmlns:m="http://schemas.openxmlformats.org/officeDocument/2006/math">
                    <m:r>
                      <a:rPr lang="en-US" i="1" dirty="0" smtClean="0">
                        <a:latin typeface="Cambria Math" panose="02040503050406030204" pitchFamily="18" charset="0"/>
                      </a:rPr>
                      <m:t>𝑉</m:t>
                    </m:r>
                  </m:oMath>
                </a14:m>
                <a:r>
                  <a:rPr lang="en-US" dirty="0"/>
                  <a:t> functions as tables.</a:t>
                </a:r>
                <a:endParaRPr lang="en-GB" dirty="0"/>
              </a:p>
              <a:p>
                <a:r>
                  <a:rPr lang="en-US" b="1" dirty="0"/>
                  <a:t>And, even worse, for these problems, coming up with a closed form expression of the </a:t>
                </a:r>
                <a14:m>
                  <m:oMath xmlns:m="http://schemas.openxmlformats.org/officeDocument/2006/math">
                    <m:r>
                      <a:rPr lang="en-US" b="1" i="1" dirty="0" smtClean="0">
                        <a:latin typeface="Cambria Math" panose="02040503050406030204" pitchFamily="18" charset="0"/>
                      </a:rPr>
                      <m:t>𝑽</m:t>
                    </m:r>
                  </m:oMath>
                </a14:m>
                <a:r>
                  <a:rPr lang="en-US" b="1" dirty="0"/>
                  <a:t> and </a:t>
                </a:r>
                <a14:m>
                  <m:oMath xmlns:m="http://schemas.openxmlformats.org/officeDocument/2006/math">
                    <m:r>
                      <a:rPr lang="en-US" b="1" i="1" dirty="0" smtClean="0">
                        <a:latin typeface="Cambria Math" panose="02040503050406030204" pitchFamily="18" charset="0"/>
                      </a:rPr>
                      <m:t>𝑸</m:t>
                    </m:r>
                  </m:oMath>
                </a14:m>
                <a:r>
                  <a:rPr lang="en-US" b="1" dirty="0"/>
                  <a:t> functions might prove challenging.</a:t>
                </a:r>
                <a:endParaRPr lang="en-GB" b="1" dirty="0"/>
              </a:p>
            </p:txBody>
          </p:sp>
        </mc:Choice>
        <mc:Fallback>
          <p:sp>
            <p:nvSpPr>
              <p:cNvPr id="3" name="Content Placeholder 2">
                <a:extLst>
                  <a:ext uri="{FF2B5EF4-FFF2-40B4-BE49-F238E27FC236}">
                    <a16:creationId xmlns:a16="http://schemas.microsoft.com/office/drawing/2014/main" id="{7CEABDA2-36D3-4C8F-9FF0-ED15A8233A34}"/>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r="-1765"/>
                </a:stretch>
              </a:blipFill>
            </p:spPr>
            <p:txBody>
              <a:bodyPr/>
              <a:lstStyle/>
              <a:p>
                <a:r>
                  <a:rPr lang="en-GB">
                    <a:noFill/>
                  </a:rPr>
                  <a:t> </a:t>
                </a:r>
              </a:p>
            </p:txBody>
          </p:sp>
        </mc:Fallback>
      </mc:AlternateContent>
      <p:pic>
        <p:nvPicPr>
          <p:cNvPr id="5" name="Picture 4">
            <a:extLst>
              <a:ext uri="{FF2B5EF4-FFF2-40B4-BE49-F238E27FC236}">
                <a16:creationId xmlns:a16="http://schemas.microsoft.com/office/drawing/2014/main" id="{FD034855-2ECE-44CA-BF6E-E512CCF4A881}"/>
              </a:ext>
            </a:extLst>
          </p:cNvPr>
          <p:cNvPicPr>
            <a:picLocks noChangeAspect="1"/>
          </p:cNvPicPr>
          <p:nvPr/>
        </p:nvPicPr>
        <p:blipFill rotWithShape="1">
          <a:blip r:embed="rId3">
            <a:extLst>
              <a:ext uri="{28A0092B-C50C-407E-A947-70E740481C1C}">
                <a14:useLocalDpi xmlns:a14="http://schemas.microsoft.com/office/drawing/2010/main" val="0"/>
              </a:ext>
            </a:extLst>
          </a:blip>
          <a:srcRect r="28871"/>
          <a:stretch/>
        </p:blipFill>
        <p:spPr>
          <a:xfrm>
            <a:off x="7052913" y="57902"/>
            <a:ext cx="4717056" cy="6742196"/>
          </a:xfrm>
          <a:prstGeom prst="rect">
            <a:avLst/>
          </a:prstGeom>
        </p:spPr>
      </p:pic>
    </p:spTree>
    <p:extLst>
      <p:ext uri="{BB962C8B-B14F-4D97-AF65-F5344CB8AC3E}">
        <p14:creationId xmlns:p14="http://schemas.microsoft.com/office/powerpoint/2010/main" val="9670267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954510-69A4-4075-9A33-26AD0BA05ECB}"/>
              </a:ext>
            </a:extLst>
          </p:cNvPr>
          <p:cNvSpPr>
            <a:spLocks noGrp="1"/>
          </p:cNvSpPr>
          <p:nvPr>
            <p:ph type="title"/>
          </p:nvPr>
        </p:nvSpPr>
        <p:spPr/>
        <p:txBody>
          <a:bodyPr/>
          <a:lstStyle/>
          <a:p>
            <a:r>
              <a:rPr lang="en-US" dirty="0"/>
              <a:t>Toy example #3 (shown, but implementation out of the scope of this class)</a:t>
            </a:r>
            <a:endParaRPr lang="en-GB" dirty="0"/>
          </a:p>
        </p:txBody>
      </p:sp>
      <p:sp>
        <p:nvSpPr>
          <p:cNvPr id="3" name="Content Placeholder 2">
            <a:extLst>
              <a:ext uri="{FF2B5EF4-FFF2-40B4-BE49-F238E27FC236}">
                <a16:creationId xmlns:a16="http://schemas.microsoft.com/office/drawing/2014/main" id="{7CEABDA2-36D3-4C8F-9FF0-ED15A8233A34}"/>
              </a:ext>
            </a:extLst>
          </p:cNvPr>
          <p:cNvSpPr>
            <a:spLocks noGrp="1"/>
          </p:cNvSpPr>
          <p:nvPr>
            <p:ph sz="half" idx="1"/>
          </p:nvPr>
        </p:nvSpPr>
        <p:spPr>
          <a:xfrm>
            <a:off x="838200" y="1825624"/>
            <a:ext cx="5181600" cy="5032375"/>
          </a:xfrm>
        </p:spPr>
        <p:txBody>
          <a:bodyPr>
            <a:normAutofit lnSpcReduction="10000"/>
          </a:bodyPr>
          <a:lstStyle/>
          <a:p>
            <a:pPr marL="0" indent="0">
              <a:buNone/>
            </a:pPr>
            <a:r>
              <a:rPr lang="en-US" b="1" dirty="0"/>
              <a:t>Example: </a:t>
            </a:r>
            <a:r>
              <a:rPr lang="en-US" dirty="0"/>
              <a:t>the cart-pole problem.</a:t>
            </a:r>
          </a:p>
          <a:p>
            <a:r>
              <a:rPr lang="en-US" b="1" dirty="0"/>
              <a:t>State: </a:t>
            </a:r>
            <a:r>
              <a:rPr lang="en-US" dirty="0"/>
              <a:t>our current visualization of the cart (i.e. an image).</a:t>
            </a:r>
          </a:p>
          <a:p>
            <a:r>
              <a:rPr lang="en-US" b="1" dirty="0"/>
              <a:t>Actions: </a:t>
            </a:r>
            <a:r>
              <a:rPr lang="en-US" dirty="0"/>
              <a:t>2 of them, go left or go right at a fixed speed.</a:t>
            </a:r>
          </a:p>
          <a:p>
            <a:r>
              <a:rPr lang="en-US" b="1" dirty="0"/>
              <a:t>Reward: </a:t>
            </a:r>
            <a:r>
              <a:rPr lang="en-US" dirty="0"/>
              <a:t>+1 for each unit of time where the cart does not leave the screen and the pole does not fall below a certain angle.</a:t>
            </a:r>
          </a:p>
          <a:p>
            <a:r>
              <a:rPr lang="en-US" b="1" dirty="0"/>
              <a:t>Next state generation: </a:t>
            </a:r>
            <a:r>
              <a:rPr lang="en-US" dirty="0"/>
              <a:t>cart and pole both follow simple programmed rules of physics.</a:t>
            </a:r>
          </a:p>
          <a:p>
            <a:endParaRPr lang="en-GB" b="1" dirty="0"/>
          </a:p>
        </p:txBody>
      </p:sp>
      <p:pic>
        <p:nvPicPr>
          <p:cNvPr id="6" name="Picture 5">
            <a:extLst>
              <a:ext uri="{FF2B5EF4-FFF2-40B4-BE49-F238E27FC236}">
                <a16:creationId xmlns:a16="http://schemas.microsoft.com/office/drawing/2014/main" id="{B23379A7-8E6C-49D8-BDC9-82F0979839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69163" y="1359876"/>
            <a:ext cx="5322837" cy="4712677"/>
          </a:xfrm>
          <a:prstGeom prst="rect">
            <a:avLst/>
          </a:prstGeom>
        </p:spPr>
      </p:pic>
    </p:spTree>
    <p:extLst>
      <p:ext uri="{BB962C8B-B14F-4D97-AF65-F5344CB8AC3E}">
        <p14:creationId xmlns:p14="http://schemas.microsoft.com/office/powerpoint/2010/main" val="127712145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954510-69A4-4075-9A33-26AD0BA05ECB}"/>
              </a:ext>
            </a:extLst>
          </p:cNvPr>
          <p:cNvSpPr>
            <a:spLocks noGrp="1"/>
          </p:cNvSpPr>
          <p:nvPr>
            <p:ph type="title"/>
          </p:nvPr>
        </p:nvSpPr>
        <p:spPr/>
        <p:txBody>
          <a:bodyPr/>
          <a:lstStyle/>
          <a:p>
            <a:r>
              <a:rPr lang="en-US" dirty="0"/>
              <a:t>Toy example #3 (shown, but implementation out of the scope of this class)</a:t>
            </a:r>
            <a:endParaRPr lang="en-GB"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7CEABDA2-36D3-4C8F-9FF0-ED15A8233A34}"/>
                  </a:ext>
                </a:extLst>
              </p:cNvPr>
              <p:cNvSpPr>
                <a:spLocks noGrp="1"/>
              </p:cNvSpPr>
              <p:nvPr>
                <p:ph sz="half" idx="1"/>
              </p:nvPr>
            </p:nvSpPr>
            <p:spPr>
              <a:xfrm>
                <a:off x="838200" y="1825624"/>
                <a:ext cx="5181600" cy="5032375"/>
              </a:xfrm>
            </p:spPr>
            <p:txBody>
              <a:bodyPr>
                <a:normAutofit/>
              </a:bodyPr>
              <a:lstStyle/>
              <a:p>
                <a:pPr marL="0" indent="0">
                  <a:buNone/>
                </a:pPr>
                <a:r>
                  <a:rPr lang="en-US" b="1" dirty="0"/>
                  <a:t>Problem: </a:t>
                </a:r>
                <a:r>
                  <a:rPr lang="en-US" dirty="0"/>
                  <a:t>in many RL problems, the states and/or actions sets are not necessarily finite.</a:t>
                </a:r>
              </a:p>
              <a:p>
                <a:r>
                  <a:rPr lang="en-US" dirty="0"/>
                  <a:t>In that case, it is impossible to represent the </a:t>
                </a:r>
                <a14:m>
                  <m:oMath xmlns:m="http://schemas.openxmlformats.org/officeDocument/2006/math">
                    <m:r>
                      <a:rPr lang="en-US" i="1" dirty="0" smtClean="0">
                        <a:latin typeface="Cambria Math" panose="02040503050406030204" pitchFamily="18" charset="0"/>
                      </a:rPr>
                      <m:t>𝑄</m:t>
                    </m:r>
                  </m:oMath>
                </a14:m>
                <a:r>
                  <a:rPr lang="en-US" dirty="0"/>
                  <a:t> and </a:t>
                </a:r>
                <a14:m>
                  <m:oMath xmlns:m="http://schemas.openxmlformats.org/officeDocument/2006/math">
                    <m:r>
                      <a:rPr lang="en-US" i="1" dirty="0" smtClean="0">
                        <a:latin typeface="Cambria Math" panose="02040503050406030204" pitchFamily="18" charset="0"/>
                      </a:rPr>
                      <m:t>𝑉</m:t>
                    </m:r>
                  </m:oMath>
                </a14:m>
                <a:r>
                  <a:rPr lang="en-US" dirty="0"/>
                  <a:t> functions as tables.</a:t>
                </a:r>
              </a:p>
              <a:p>
                <a:endParaRPr lang="en-US" dirty="0"/>
              </a:p>
              <a:p>
                <a:r>
                  <a:rPr lang="en-US" b="1" dirty="0"/>
                  <a:t>How do we address this issue?</a:t>
                </a:r>
              </a:p>
              <a:p>
                <a:r>
                  <a:rPr lang="en-US" b="1" dirty="0"/>
                  <a:t>Give it to an AI! (as usual)</a:t>
                </a:r>
              </a:p>
            </p:txBody>
          </p:sp>
        </mc:Choice>
        <mc:Fallback>
          <p:sp>
            <p:nvSpPr>
              <p:cNvPr id="3" name="Content Placeholder 2">
                <a:extLst>
                  <a:ext uri="{FF2B5EF4-FFF2-40B4-BE49-F238E27FC236}">
                    <a16:creationId xmlns:a16="http://schemas.microsoft.com/office/drawing/2014/main" id="{7CEABDA2-36D3-4C8F-9FF0-ED15A8233A34}"/>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r="-1765"/>
                </a:stretch>
              </a:blipFill>
            </p:spPr>
            <p:txBody>
              <a:bodyPr/>
              <a:lstStyle/>
              <a:p>
                <a:r>
                  <a:rPr lang="en-GB">
                    <a:noFill/>
                  </a:rPr>
                  <a:t> </a:t>
                </a:r>
              </a:p>
            </p:txBody>
          </p:sp>
        </mc:Fallback>
      </mc:AlternateContent>
      <p:pic>
        <p:nvPicPr>
          <p:cNvPr id="5" name="Picture 4">
            <a:extLst>
              <a:ext uri="{FF2B5EF4-FFF2-40B4-BE49-F238E27FC236}">
                <a16:creationId xmlns:a16="http://schemas.microsoft.com/office/drawing/2014/main" id="{34DAAF82-4704-48AF-BE26-C2B02AA7AD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69163" y="1359876"/>
            <a:ext cx="5322837" cy="4712677"/>
          </a:xfrm>
          <a:prstGeom prst="rect">
            <a:avLst/>
          </a:prstGeom>
        </p:spPr>
      </p:pic>
    </p:spTree>
    <p:extLst>
      <p:ext uri="{BB962C8B-B14F-4D97-AF65-F5344CB8AC3E}">
        <p14:creationId xmlns:p14="http://schemas.microsoft.com/office/powerpoint/2010/main" val="2177726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954510-69A4-4075-9A33-26AD0BA05ECB}"/>
              </a:ext>
            </a:extLst>
          </p:cNvPr>
          <p:cNvSpPr>
            <a:spLocks noGrp="1"/>
          </p:cNvSpPr>
          <p:nvPr>
            <p:ph type="title"/>
          </p:nvPr>
        </p:nvSpPr>
        <p:spPr/>
        <p:txBody>
          <a:bodyPr/>
          <a:lstStyle/>
          <a:p>
            <a:r>
              <a:rPr lang="en-US" dirty="0"/>
              <a:t>Toy example #3 (shown, but implementation out of the scope of this class)</a:t>
            </a:r>
            <a:endParaRPr lang="en-GB"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7CEABDA2-36D3-4C8F-9FF0-ED15A8233A34}"/>
                  </a:ext>
                </a:extLst>
              </p:cNvPr>
              <p:cNvSpPr>
                <a:spLocks noGrp="1"/>
              </p:cNvSpPr>
              <p:nvPr>
                <p:ph sz="half" idx="1"/>
              </p:nvPr>
            </p:nvSpPr>
            <p:spPr>
              <a:xfrm>
                <a:off x="838200" y="1825624"/>
                <a:ext cx="5181600" cy="5032375"/>
              </a:xfrm>
            </p:spPr>
            <p:txBody>
              <a:bodyPr>
                <a:normAutofit/>
              </a:bodyPr>
              <a:lstStyle/>
              <a:p>
                <a:pPr marL="0" indent="0">
                  <a:buNone/>
                </a:pPr>
                <a:r>
                  <a:rPr lang="en-US" b="1" dirty="0"/>
                  <a:t>Solution: </a:t>
                </a:r>
                <a:r>
                  <a:rPr lang="en-US" dirty="0"/>
                  <a:t>replace the </a:t>
                </a:r>
                <a14:m>
                  <m:oMath xmlns:m="http://schemas.openxmlformats.org/officeDocument/2006/math">
                    <m:r>
                      <a:rPr lang="en-US" i="1" dirty="0" smtClean="0">
                        <a:latin typeface="Cambria Math" panose="02040503050406030204" pitchFamily="18" charset="0"/>
                      </a:rPr>
                      <m:t>𝑄</m:t>
                    </m:r>
                  </m:oMath>
                </a14:m>
                <a:r>
                  <a:rPr lang="en-US" dirty="0"/>
                  <a:t>-table with a Deep Neural Network, whose job is to estimate the value of each action (left/right) in the current state.</a:t>
                </a:r>
              </a:p>
              <a:p>
                <a:r>
                  <a:rPr lang="en-US" dirty="0"/>
                  <a:t>The objective is then to train, just like before with our </a:t>
                </a:r>
                <a14:m>
                  <m:oMath xmlns:m="http://schemas.openxmlformats.org/officeDocument/2006/math">
                    <m:r>
                      <a:rPr lang="en-US" i="1" dirty="0" smtClean="0">
                        <a:latin typeface="Cambria Math" panose="02040503050406030204" pitchFamily="18" charset="0"/>
                      </a:rPr>
                      <m:t>𝑄</m:t>
                    </m:r>
                  </m:oMath>
                </a14:m>
                <a:r>
                  <a:rPr lang="en-US" dirty="0"/>
                  <a:t>-table.</a:t>
                </a:r>
              </a:p>
              <a:p>
                <a:r>
                  <a:rPr lang="en-US" b="1" dirty="0"/>
                  <a:t>However, we are no longer changing the table values but the Neural Net parameters!</a:t>
                </a:r>
              </a:p>
            </p:txBody>
          </p:sp>
        </mc:Choice>
        <mc:Fallback>
          <p:sp>
            <p:nvSpPr>
              <p:cNvPr id="3" name="Content Placeholder 2">
                <a:extLst>
                  <a:ext uri="{FF2B5EF4-FFF2-40B4-BE49-F238E27FC236}">
                    <a16:creationId xmlns:a16="http://schemas.microsoft.com/office/drawing/2014/main" id="{7CEABDA2-36D3-4C8F-9FF0-ED15A8233A34}"/>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r="-2471"/>
                </a:stretch>
              </a:blipFill>
            </p:spPr>
            <p:txBody>
              <a:bodyPr/>
              <a:lstStyle/>
              <a:p>
                <a:r>
                  <a:rPr lang="en-GB">
                    <a:noFill/>
                  </a:rPr>
                  <a:t> </a:t>
                </a:r>
              </a:p>
            </p:txBody>
          </p:sp>
        </mc:Fallback>
      </mc:AlternateContent>
      <p:pic>
        <p:nvPicPr>
          <p:cNvPr id="6" name="Picture 5">
            <a:extLst>
              <a:ext uri="{FF2B5EF4-FFF2-40B4-BE49-F238E27FC236}">
                <a16:creationId xmlns:a16="http://schemas.microsoft.com/office/drawing/2014/main" id="{900433BD-1CCE-4138-83C9-2258B750D76E}"/>
              </a:ext>
            </a:extLst>
          </p:cNvPr>
          <p:cNvPicPr>
            <a:picLocks noChangeAspect="1"/>
          </p:cNvPicPr>
          <p:nvPr/>
        </p:nvPicPr>
        <p:blipFill rotWithShape="1">
          <a:blip r:embed="rId3"/>
          <a:srcRect l="10577" t="24411" r="67308" b="27589"/>
          <a:stretch/>
        </p:blipFill>
        <p:spPr>
          <a:xfrm>
            <a:off x="6142593" y="1977291"/>
            <a:ext cx="6049407" cy="4103078"/>
          </a:xfrm>
          <a:prstGeom prst="rect">
            <a:avLst/>
          </a:prstGeom>
        </p:spPr>
      </p:pic>
    </p:spTree>
    <p:extLst>
      <p:ext uri="{BB962C8B-B14F-4D97-AF65-F5344CB8AC3E}">
        <p14:creationId xmlns:p14="http://schemas.microsoft.com/office/powerpoint/2010/main" val="238100552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954510-69A4-4075-9A33-26AD0BA05ECB}"/>
              </a:ext>
            </a:extLst>
          </p:cNvPr>
          <p:cNvSpPr>
            <a:spLocks noGrp="1"/>
          </p:cNvSpPr>
          <p:nvPr>
            <p:ph type="title"/>
          </p:nvPr>
        </p:nvSpPr>
        <p:spPr/>
        <p:txBody>
          <a:bodyPr/>
          <a:lstStyle/>
          <a:p>
            <a:r>
              <a:rPr lang="en-US" dirty="0"/>
              <a:t>Toy example #3 (shown, but implementation out of the scope of this class)</a:t>
            </a:r>
            <a:endParaRPr lang="en-GB"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7CEABDA2-36D3-4C8F-9FF0-ED15A8233A34}"/>
                  </a:ext>
                </a:extLst>
              </p:cNvPr>
              <p:cNvSpPr>
                <a:spLocks noGrp="1"/>
              </p:cNvSpPr>
              <p:nvPr>
                <p:ph idx="1"/>
              </p:nvPr>
            </p:nvSpPr>
            <p:spPr/>
            <p:txBody>
              <a:bodyPr>
                <a:normAutofit/>
              </a:bodyPr>
              <a:lstStyle/>
              <a:p>
                <a:pPr marL="0" indent="0">
                  <a:buNone/>
                </a:pPr>
                <a:r>
                  <a:rPr lang="en-US" dirty="0"/>
                  <a:t>On each round of the game, use the </a:t>
                </a:r>
                <a14:m>
                  <m:oMath xmlns:m="http://schemas.openxmlformats.org/officeDocument/2006/math">
                    <m:r>
                      <a:rPr lang="en-US" i="1" dirty="0" smtClean="0">
                        <a:latin typeface="Cambria Math" panose="02040503050406030204" pitchFamily="18" charset="0"/>
                      </a:rPr>
                      <m:t>𝑄</m:t>
                    </m:r>
                  </m:oMath>
                </a14:m>
                <a:r>
                  <a:rPr lang="en-US" dirty="0"/>
                  <a:t> network to compute the</a:t>
                </a:r>
                <a:br>
                  <a:rPr lang="en-US" dirty="0"/>
                </a:br>
                <a14:m>
                  <m:oMath xmlns:m="http://schemas.openxmlformats.org/officeDocument/2006/math">
                    <m:r>
                      <a:rPr lang="en-US" i="1" dirty="0" smtClean="0">
                        <a:latin typeface="Cambria Math" panose="02040503050406030204" pitchFamily="18" charset="0"/>
                      </a:rPr>
                      <m:t>𝑄</m:t>
                    </m:r>
                  </m:oMath>
                </a14:m>
                <a:r>
                  <a:rPr lang="en-US" dirty="0"/>
                  <a:t>-value of both actions (left/right) in the current state.</a:t>
                </a:r>
              </a:p>
              <a:p>
                <a:r>
                  <a:rPr lang="en-US" dirty="0"/>
                  <a:t>Use the one with the maximal value (</a:t>
                </a:r>
                <a:r>
                  <a:rPr lang="en-US" b="1" dirty="0"/>
                  <a:t>exploitation</a:t>
                </a:r>
                <a:r>
                  <a:rPr lang="en-US" dirty="0"/>
                  <a:t>) or a randomly chosen action (</a:t>
                </a:r>
                <a:r>
                  <a:rPr lang="en-US" b="1" dirty="0"/>
                  <a:t>exploration</a:t>
                </a:r>
                <a:r>
                  <a:rPr lang="en-US" dirty="0"/>
                  <a:t>).</a:t>
                </a:r>
              </a:p>
              <a:p>
                <a:r>
                  <a:rPr lang="en-US" dirty="0"/>
                  <a:t>Use </a:t>
                </a:r>
                <a14:m>
                  <m:oMath xmlns:m="http://schemas.openxmlformats.org/officeDocument/2006/math">
                    <m:r>
                      <a:rPr lang="en-US" b="1" i="1" smtClean="0">
                        <a:latin typeface="Cambria Math" panose="02040503050406030204" pitchFamily="18" charset="0"/>
                      </a:rPr>
                      <m:t>𝝐</m:t>
                    </m:r>
                  </m:oMath>
                </a14:m>
                <a:r>
                  <a:rPr lang="en-US" b="1" dirty="0"/>
                  <a:t>-greedy policy </a:t>
                </a:r>
                <a:r>
                  <a:rPr lang="en-US" dirty="0"/>
                  <a:t>to decide how to explore/exploit.</a:t>
                </a:r>
              </a:p>
            </p:txBody>
          </p:sp>
        </mc:Choice>
        <mc:Fallback>
          <p:sp>
            <p:nvSpPr>
              <p:cNvPr id="3" name="Content Placeholder 2">
                <a:extLst>
                  <a:ext uri="{FF2B5EF4-FFF2-40B4-BE49-F238E27FC236}">
                    <a16:creationId xmlns:a16="http://schemas.microsoft.com/office/drawing/2014/main" id="{7CEABDA2-36D3-4C8F-9FF0-ED15A8233A34}"/>
                  </a:ext>
                </a:extLst>
              </p:cNvPr>
              <p:cNvSpPr>
                <a:spLocks noGrp="1" noRot="1" noChangeAspect="1" noMove="1" noResize="1" noEditPoints="1" noAdjustHandles="1" noChangeArrowheads="1" noChangeShapeType="1" noTextEdit="1"/>
              </p:cNvSpPr>
              <p:nvPr>
                <p:ph idx="1"/>
              </p:nvPr>
            </p:nvSpPr>
            <p:spPr>
              <a:blipFill>
                <a:blip r:embed="rId2"/>
                <a:stretch>
                  <a:fillRect l="-1217" t="-2241"/>
                </a:stretch>
              </a:blipFill>
            </p:spPr>
            <p:txBody>
              <a:bodyPr/>
              <a:lstStyle/>
              <a:p>
                <a:r>
                  <a:rPr lang="en-GB">
                    <a:noFill/>
                  </a:rPr>
                  <a:t> </a:t>
                </a:r>
              </a:p>
            </p:txBody>
          </p:sp>
        </mc:Fallback>
      </mc:AlternateContent>
      <p:pic>
        <p:nvPicPr>
          <p:cNvPr id="6" name="Picture 5">
            <a:extLst>
              <a:ext uri="{FF2B5EF4-FFF2-40B4-BE49-F238E27FC236}">
                <a16:creationId xmlns:a16="http://schemas.microsoft.com/office/drawing/2014/main" id="{B9A075B5-1387-4E23-87E9-2274953E6F5B}"/>
              </a:ext>
            </a:extLst>
          </p:cNvPr>
          <p:cNvPicPr>
            <a:picLocks noChangeAspect="1"/>
          </p:cNvPicPr>
          <p:nvPr/>
        </p:nvPicPr>
        <p:blipFill rotWithShape="1">
          <a:blip r:embed="rId3"/>
          <a:srcRect l="10449" t="45539" r="63654" b="28820"/>
          <a:stretch/>
        </p:blipFill>
        <p:spPr>
          <a:xfrm>
            <a:off x="1477107" y="4111004"/>
            <a:ext cx="8878277" cy="2746996"/>
          </a:xfrm>
          <a:prstGeom prst="rect">
            <a:avLst/>
          </a:prstGeom>
        </p:spPr>
      </p:pic>
    </p:spTree>
    <p:extLst>
      <p:ext uri="{BB962C8B-B14F-4D97-AF65-F5344CB8AC3E}">
        <p14:creationId xmlns:p14="http://schemas.microsoft.com/office/powerpoint/2010/main" val="123305262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954510-69A4-4075-9A33-26AD0BA05ECB}"/>
              </a:ext>
            </a:extLst>
          </p:cNvPr>
          <p:cNvSpPr>
            <a:spLocks noGrp="1"/>
          </p:cNvSpPr>
          <p:nvPr>
            <p:ph type="title"/>
          </p:nvPr>
        </p:nvSpPr>
        <p:spPr/>
        <p:txBody>
          <a:bodyPr/>
          <a:lstStyle/>
          <a:p>
            <a:r>
              <a:rPr lang="en-US" dirty="0"/>
              <a:t>Toy example #3</a:t>
            </a:r>
            <a:endParaRPr lang="en-GB" dirty="0"/>
          </a:p>
        </p:txBody>
      </p:sp>
      <p:sp>
        <p:nvSpPr>
          <p:cNvPr id="3" name="Content Placeholder 2">
            <a:extLst>
              <a:ext uri="{FF2B5EF4-FFF2-40B4-BE49-F238E27FC236}">
                <a16:creationId xmlns:a16="http://schemas.microsoft.com/office/drawing/2014/main" id="{7CEABDA2-36D3-4C8F-9FF0-ED15A8233A34}"/>
              </a:ext>
            </a:extLst>
          </p:cNvPr>
          <p:cNvSpPr>
            <a:spLocks noGrp="1"/>
          </p:cNvSpPr>
          <p:nvPr>
            <p:ph sz="half" idx="1"/>
          </p:nvPr>
        </p:nvSpPr>
        <p:spPr>
          <a:xfrm>
            <a:off x="838200" y="1825624"/>
            <a:ext cx="5181600" cy="5032375"/>
          </a:xfrm>
        </p:spPr>
        <p:txBody>
          <a:bodyPr>
            <a:normAutofit lnSpcReduction="10000"/>
          </a:bodyPr>
          <a:lstStyle/>
          <a:p>
            <a:pPr marL="0" indent="0">
              <a:buNone/>
            </a:pPr>
            <a:r>
              <a:rPr lang="en-US" dirty="0"/>
              <a:t>To train this DNN, we need a dataset of some sort.</a:t>
            </a:r>
          </a:p>
          <a:p>
            <a:r>
              <a:rPr lang="en-US" dirty="0"/>
              <a:t>Do so by playing the game multiple times and keeping a history of the (state, action, rewards, </a:t>
            </a:r>
            <a:r>
              <a:rPr lang="en-US" dirty="0" err="1"/>
              <a:t>next_state</a:t>
            </a:r>
            <a:r>
              <a:rPr lang="en-US" dirty="0"/>
              <a:t>, done) tuples.</a:t>
            </a:r>
          </a:p>
          <a:p>
            <a:r>
              <a:rPr lang="en-US" dirty="0"/>
              <a:t>Here, done indicates that the game has ended (out of screen or low angle on pole).</a:t>
            </a:r>
          </a:p>
          <a:p>
            <a:r>
              <a:rPr lang="en-US" dirty="0"/>
              <a:t>Structure is roughly similar to our </a:t>
            </a:r>
            <a:r>
              <a:rPr lang="en-US" dirty="0" err="1"/>
              <a:t>dataloaders</a:t>
            </a:r>
            <a:r>
              <a:rPr lang="en-US" dirty="0"/>
              <a:t>?</a:t>
            </a:r>
          </a:p>
        </p:txBody>
      </p:sp>
      <p:pic>
        <p:nvPicPr>
          <p:cNvPr id="5" name="Picture 4">
            <a:extLst>
              <a:ext uri="{FF2B5EF4-FFF2-40B4-BE49-F238E27FC236}">
                <a16:creationId xmlns:a16="http://schemas.microsoft.com/office/drawing/2014/main" id="{7BFCBD54-9798-43A3-82E5-8F0F46BEDBA3}"/>
              </a:ext>
            </a:extLst>
          </p:cNvPr>
          <p:cNvPicPr>
            <a:picLocks noChangeAspect="1"/>
          </p:cNvPicPr>
          <p:nvPr/>
        </p:nvPicPr>
        <p:blipFill rotWithShape="1">
          <a:blip r:embed="rId2"/>
          <a:srcRect l="10385" t="29744" r="66538" b="16718"/>
          <a:stretch/>
        </p:blipFill>
        <p:spPr>
          <a:xfrm>
            <a:off x="5949160" y="1690688"/>
            <a:ext cx="6173309" cy="4475650"/>
          </a:xfrm>
          <a:prstGeom prst="rect">
            <a:avLst/>
          </a:prstGeom>
        </p:spPr>
      </p:pic>
    </p:spTree>
    <p:extLst>
      <p:ext uri="{BB962C8B-B14F-4D97-AF65-F5344CB8AC3E}">
        <p14:creationId xmlns:p14="http://schemas.microsoft.com/office/powerpoint/2010/main" val="371716118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954510-69A4-4075-9A33-26AD0BA05ECB}"/>
              </a:ext>
            </a:extLst>
          </p:cNvPr>
          <p:cNvSpPr>
            <a:spLocks noGrp="1"/>
          </p:cNvSpPr>
          <p:nvPr>
            <p:ph type="title"/>
          </p:nvPr>
        </p:nvSpPr>
        <p:spPr/>
        <p:txBody>
          <a:bodyPr/>
          <a:lstStyle/>
          <a:p>
            <a:r>
              <a:rPr lang="en-US" dirty="0"/>
              <a:t>Toy example #3 (shown, but implementation out of the scope of this class)</a:t>
            </a:r>
            <a:endParaRPr lang="en-GB"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7CEABDA2-36D3-4C8F-9FF0-ED15A8233A34}"/>
                  </a:ext>
                </a:extLst>
              </p:cNvPr>
              <p:cNvSpPr>
                <a:spLocks noGrp="1"/>
              </p:cNvSpPr>
              <p:nvPr>
                <p:ph idx="1"/>
              </p:nvPr>
            </p:nvSpPr>
            <p:spPr>
              <a:xfrm>
                <a:off x="838200" y="1825624"/>
                <a:ext cx="10515600" cy="5032375"/>
              </a:xfrm>
            </p:spPr>
            <p:txBody>
              <a:bodyPr>
                <a:normAutofit/>
              </a:bodyPr>
              <a:lstStyle/>
              <a:p>
                <a:pPr marL="0" indent="0">
                  <a:buNone/>
                </a:pPr>
                <a:r>
                  <a:rPr lang="en-US" b="1" dirty="0"/>
                  <a:t>Core idea for memory replay: </a:t>
                </a:r>
                <a:r>
                  <a:rPr lang="en-US" dirty="0"/>
                  <a:t>we are trying to approximate a complex, nonlinear function </a:t>
                </a:r>
                <a14:m>
                  <m:oMath xmlns:m="http://schemas.openxmlformats.org/officeDocument/2006/math">
                    <m:r>
                      <a:rPr lang="en-US" i="1" dirty="0" smtClean="0">
                        <a:latin typeface="Cambria Math" panose="02040503050406030204" pitchFamily="18" charset="0"/>
                      </a:rPr>
                      <m:t>𝑄</m:t>
                    </m:r>
                  </m:oMath>
                </a14:m>
                <a:r>
                  <a:rPr lang="en-US" dirty="0"/>
                  <a:t>, with a Neural Network.</a:t>
                </a:r>
              </a:p>
              <a:p>
                <a:r>
                  <a:rPr lang="en-US" dirty="0"/>
                  <a:t>To do this, we must calculate targets using the </a:t>
                </a:r>
                <a:r>
                  <a:rPr lang="en-US" b="1" dirty="0"/>
                  <a:t>Bellman</a:t>
                </a:r>
                <a:r>
                  <a:rPr lang="en-US" dirty="0"/>
                  <a:t> </a:t>
                </a:r>
                <a:r>
                  <a:rPr lang="en-US" b="1" dirty="0"/>
                  <a:t>equation</a:t>
                </a:r>
                <a:r>
                  <a:rPr lang="en-US" dirty="0"/>
                  <a:t> and then consider that we have a </a:t>
                </a:r>
                <a:r>
                  <a:rPr lang="en-US" b="1" dirty="0"/>
                  <a:t>supervised</a:t>
                </a:r>
                <a:r>
                  <a:rPr lang="en-US" dirty="0"/>
                  <a:t> </a:t>
                </a:r>
                <a:r>
                  <a:rPr lang="en-US" b="1" dirty="0"/>
                  <a:t>learning</a:t>
                </a:r>
                <a:r>
                  <a:rPr lang="en-US" dirty="0"/>
                  <a:t> problem at hand. </a:t>
                </a:r>
              </a:p>
              <a:p>
                <a:r>
                  <a:rPr lang="en-US" b="1" dirty="0"/>
                  <a:t>Important:</a:t>
                </a:r>
                <a:r>
                  <a:rPr lang="en-US" dirty="0"/>
                  <a:t> However, one of the fundamental requirements for SGD optimization is that the training data is independent and identically distributed and when the Agent interacts with the game, the sequence of experience tuples can be highly correlated.</a:t>
                </a:r>
              </a:p>
              <a:p>
                <a:r>
                  <a:rPr lang="en-US" dirty="0"/>
                  <a:t>The naive </a:t>
                </a:r>
                <a14:m>
                  <m:oMath xmlns:m="http://schemas.openxmlformats.org/officeDocument/2006/math">
                    <m:r>
                      <a:rPr lang="en-US" i="1" dirty="0" smtClean="0">
                        <a:latin typeface="Cambria Math" panose="02040503050406030204" pitchFamily="18" charset="0"/>
                      </a:rPr>
                      <m:t>𝑄</m:t>
                    </m:r>
                  </m:oMath>
                </a14:m>
                <a:r>
                  <a:rPr lang="en-US" dirty="0"/>
                  <a:t>-learning algorithm that learns from each of these experiences tuples in sequential order runs the risk of getting swayed by the effects of this correlation.</a:t>
                </a:r>
              </a:p>
            </p:txBody>
          </p:sp>
        </mc:Choice>
        <mc:Fallback>
          <p:sp>
            <p:nvSpPr>
              <p:cNvPr id="3" name="Content Placeholder 2">
                <a:extLst>
                  <a:ext uri="{FF2B5EF4-FFF2-40B4-BE49-F238E27FC236}">
                    <a16:creationId xmlns:a16="http://schemas.microsoft.com/office/drawing/2014/main" id="{7CEABDA2-36D3-4C8F-9FF0-ED15A8233A34}"/>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217" t="-1937" r="-870"/>
                </a:stretch>
              </a:blipFill>
            </p:spPr>
            <p:txBody>
              <a:bodyPr/>
              <a:lstStyle/>
              <a:p>
                <a:r>
                  <a:rPr lang="en-GB">
                    <a:noFill/>
                  </a:rPr>
                  <a:t> </a:t>
                </a:r>
              </a:p>
            </p:txBody>
          </p:sp>
        </mc:Fallback>
      </mc:AlternateContent>
    </p:spTree>
    <p:extLst>
      <p:ext uri="{BB962C8B-B14F-4D97-AF65-F5344CB8AC3E}">
        <p14:creationId xmlns:p14="http://schemas.microsoft.com/office/powerpoint/2010/main" val="62942318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954510-69A4-4075-9A33-26AD0BA05ECB}"/>
              </a:ext>
            </a:extLst>
          </p:cNvPr>
          <p:cNvSpPr>
            <a:spLocks noGrp="1"/>
          </p:cNvSpPr>
          <p:nvPr>
            <p:ph type="title"/>
          </p:nvPr>
        </p:nvSpPr>
        <p:spPr/>
        <p:txBody>
          <a:bodyPr/>
          <a:lstStyle/>
          <a:p>
            <a:r>
              <a:rPr lang="en-US" dirty="0"/>
              <a:t>Toy example #3 (shown, but implementation out of the scope of this class)</a:t>
            </a:r>
            <a:endParaRPr lang="en-GB" dirty="0"/>
          </a:p>
        </p:txBody>
      </p:sp>
      <p:sp>
        <p:nvSpPr>
          <p:cNvPr id="3" name="Content Placeholder 2">
            <a:extLst>
              <a:ext uri="{FF2B5EF4-FFF2-40B4-BE49-F238E27FC236}">
                <a16:creationId xmlns:a16="http://schemas.microsoft.com/office/drawing/2014/main" id="{7CEABDA2-36D3-4C8F-9FF0-ED15A8233A34}"/>
              </a:ext>
            </a:extLst>
          </p:cNvPr>
          <p:cNvSpPr>
            <a:spLocks noGrp="1"/>
          </p:cNvSpPr>
          <p:nvPr>
            <p:ph idx="1"/>
          </p:nvPr>
        </p:nvSpPr>
        <p:spPr>
          <a:xfrm>
            <a:off x="838200" y="1825624"/>
            <a:ext cx="10515600" cy="5032375"/>
          </a:xfrm>
        </p:spPr>
        <p:txBody>
          <a:bodyPr>
            <a:normAutofit/>
          </a:bodyPr>
          <a:lstStyle/>
          <a:p>
            <a:pPr marL="0" indent="0">
              <a:buNone/>
            </a:pPr>
            <a:r>
              <a:rPr lang="en-US" b="1" dirty="0"/>
              <a:t>Definition (</a:t>
            </a:r>
            <a:r>
              <a:rPr lang="en-US" b="1" dirty="0">
                <a:solidFill>
                  <a:srgbClr val="00B050"/>
                </a:solidFill>
              </a:rPr>
              <a:t>experience buffer in RL</a:t>
            </a:r>
            <a:r>
              <a:rPr lang="en-US" b="1" dirty="0"/>
              <a:t>):</a:t>
            </a:r>
          </a:p>
          <a:p>
            <a:r>
              <a:rPr lang="en-US" dirty="0"/>
              <a:t>We can prevent action values from oscillating or diverging catastrophically by using a large buffer of our past experience and sample training data from it, instead of using our latest experience. </a:t>
            </a:r>
          </a:p>
          <a:p>
            <a:r>
              <a:rPr lang="en-US" dirty="0"/>
              <a:t>This is called an </a:t>
            </a:r>
            <a:r>
              <a:rPr lang="en-US" b="1" dirty="0">
                <a:solidFill>
                  <a:srgbClr val="00B050"/>
                </a:solidFill>
              </a:rPr>
              <a:t>experience</a:t>
            </a:r>
            <a:r>
              <a:rPr lang="en-US" b="1" dirty="0"/>
              <a:t> </a:t>
            </a:r>
            <a:r>
              <a:rPr lang="en-US" b="1" dirty="0">
                <a:solidFill>
                  <a:srgbClr val="00B050"/>
                </a:solidFill>
              </a:rPr>
              <a:t>buffer</a:t>
            </a:r>
            <a:r>
              <a:rPr lang="en-US" dirty="0"/>
              <a:t>.</a:t>
            </a:r>
          </a:p>
          <a:p>
            <a:r>
              <a:rPr lang="en-US" dirty="0"/>
              <a:t>The experience buffer contains a collection of experience tuples (state, action, rewards, </a:t>
            </a:r>
            <a:r>
              <a:rPr lang="en-US" dirty="0" err="1"/>
              <a:t>next_state</a:t>
            </a:r>
            <a:r>
              <a:rPr lang="en-US" dirty="0"/>
              <a:t>).</a:t>
            </a:r>
          </a:p>
          <a:p>
            <a:r>
              <a:rPr lang="en-US" dirty="0"/>
              <a:t>The tuples are gradually added to the buffer as the agents keep on interacting with the game.</a:t>
            </a:r>
          </a:p>
        </p:txBody>
      </p:sp>
    </p:spTree>
    <p:extLst>
      <p:ext uri="{BB962C8B-B14F-4D97-AF65-F5344CB8AC3E}">
        <p14:creationId xmlns:p14="http://schemas.microsoft.com/office/powerpoint/2010/main" val="19811225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954510-69A4-4075-9A33-26AD0BA05ECB}"/>
              </a:ext>
            </a:extLst>
          </p:cNvPr>
          <p:cNvSpPr>
            <a:spLocks noGrp="1"/>
          </p:cNvSpPr>
          <p:nvPr>
            <p:ph type="title"/>
          </p:nvPr>
        </p:nvSpPr>
        <p:spPr/>
        <p:txBody>
          <a:bodyPr/>
          <a:lstStyle/>
          <a:p>
            <a:r>
              <a:rPr lang="en-US" dirty="0"/>
              <a:t>Toy example #3 (shown, but implementation out of the scope of this class)</a:t>
            </a:r>
            <a:endParaRPr lang="en-GB" dirty="0"/>
          </a:p>
        </p:txBody>
      </p:sp>
      <p:sp>
        <p:nvSpPr>
          <p:cNvPr id="3" name="Content Placeholder 2">
            <a:extLst>
              <a:ext uri="{FF2B5EF4-FFF2-40B4-BE49-F238E27FC236}">
                <a16:creationId xmlns:a16="http://schemas.microsoft.com/office/drawing/2014/main" id="{7CEABDA2-36D3-4C8F-9FF0-ED15A8233A34}"/>
              </a:ext>
            </a:extLst>
          </p:cNvPr>
          <p:cNvSpPr>
            <a:spLocks noGrp="1"/>
          </p:cNvSpPr>
          <p:nvPr>
            <p:ph idx="1"/>
          </p:nvPr>
        </p:nvSpPr>
        <p:spPr>
          <a:xfrm>
            <a:off x="838200" y="1825624"/>
            <a:ext cx="10515600" cy="5032375"/>
          </a:xfrm>
        </p:spPr>
        <p:txBody>
          <a:bodyPr>
            <a:normAutofit/>
          </a:bodyPr>
          <a:lstStyle/>
          <a:p>
            <a:pPr marL="0" indent="0">
              <a:buNone/>
            </a:pPr>
            <a:r>
              <a:rPr lang="en-US" b="1" dirty="0"/>
              <a:t>Definition (</a:t>
            </a:r>
            <a:r>
              <a:rPr lang="en-US" b="1" dirty="0">
                <a:solidFill>
                  <a:srgbClr val="00B050"/>
                </a:solidFill>
              </a:rPr>
              <a:t>experience replay</a:t>
            </a:r>
            <a:r>
              <a:rPr lang="en-US" b="1" dirty="0"/>
              <a:t>):</a:t>
            </a:r>
          </a:p>
          <a:p>
            <a:r>
              <a:rPr lang="en-US" dirty="0"/>
              <a:t>The simplest implementation is a buffer of fixed size, with new data added to the end of the experience buffer, so that it pushes the oldest experience out of it.</a:t>
            </a:r>
          </a:p>
          <a:p>
            <a:r>
              <a:rPr lang="en-US" dirty="0"/>
              <a:t>The act of sampling a small batch of tuples from the experience buffer in order to learn is known as </a:t>
            </a:r>
            <a:r>
              <a:rPr lang="en-US" b="1" dirty="0">
                <a:solidFill>
                  <a:srgbClr val="00B050"/>
                </a:solidFill>
              </a:rPr>
              <a:t>experience</a:t>
            </a:r>
            <a:r>
              <a:rPr lang="en-US" b="1" dirty="0"/>
              <a:t> </a:t>
            </a:r>
            <a:r>
              <a:rPr lang="en-US" b="1" dirty="0">
                <a:solidFill>
                  <a:srgbClr val="00B050"/>
                </a:solidFill>
              </a:rPr>
              <a:t>replay</a:t>
            </a:r>
            <a:r>
              <a:rPr lang="en-US" dirty="0"/>
              <a:t>.</a:t>
            </a:r>
          </a:p>
          <a:p>
            <a:r>
              <a:rPr lang="en-US" dirty="0"/>
              <a:t>In addition to breaking harmful correlations, experience replay allows us to learn more from individual tuples multiple times, recall rare occurrences, and in general make better use of our experience.</a:t>
            </a:r>
          </a:p>
        </p:txBody>
      </p:sp>
    </p:spTree>
    <p:extLst>
      <p:ext uri="{BB962C8B-B14F-4D97-AF65-F5344CB8AC3E}">
        <p14:creationId xmlns:p14="http://schemas.microsoft.com/office/powerpoint/2010/main" val="157225897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954510-69A4-4075-9A33-26AD0BA05ECB}"/>
              </a:ext>
            </a:extLst>
          </p:cNvPr>
          <p:cNvSpPr>
            <a:spLocks noGrp="1"/>
          </p:cNvSpPr>
          <p:nvPr>
            <p:ph type="title"/>
          </p:nvPr>
        </p:nvSpPr>
        <p:spPr/>
        <p:txBody>
          <a:bodyPr/>
          <a:lstStyle/>
          <a:p>
            <a:r>
              <a:rPr lang="en-US" dirty="0"/>
              <a:t>Toy example #3 (shown, but implementation out of the scope of this class)</a:t>
            </a:r>
            <a:endParaRPr lang="en-GB" dirty="0"/>
          </a:p>
        </p:txBody>
      </p:sp>
      <p:sp>
        <p:nvSpPr>
          <p:cNvPr id="3" name="Content Placeholder 2">
            <a:extLst>
              <a:ext uri="{FF2B5EF4-FFF2-40B4-BE49-F238E27FC236}">
                <a16:creationId xmlns:a16="http://schemas.microsoft.com/office/drawing/2014/main" id="{7CEABDA2-36D3-4C8F-9FF0-ED15A8233A34}"/>
              </a:ext>
            </a:extLst>
          </p:cNvPr>
          <p:cNvSpPr>
            <a:spLocks noGrp="1"/>
          </p:cNvSpPr>
          <p:nvPr>
            <p:ph sz="half" idx="1"/>
          </p:nvPr>
        </p:nvSpPr>
        <p:spPr>
          <a:xfrm>
            <a:off x="838200" y="1825624"/>
            <a:ext cx="5181600" cy="5032375"/>
          </a:xfrm>
        </p:spPr>
        <p:txBody>
          <a:bodyPr>
            <a:normAutofit lnSpcReduction="10000"/>
          </a:bodyPr>
          <a:lstStyle/>
          <a:p>
            <a:pPr marL="0" indent="0">
              <a:buNone/>
            </a:pPr>
            <a:r>
              <a:rPr lang="en-US" dirty="0"/>
              <a:t>To train this DNN, we need a dataset of some sort.</a:t>
            </a:r>
          </a:p>
          <a:p>
            <a:r>
              <a:rPr lang="en-US" dirty="0"/>
              <a:t>Do so by playing the game multiple times and keeping a history of the (state, action, rewards, </a:t>
            </a:r>
            <a:r>
              <a:rPr lang="en-US" dirty="0" err="1"/>
              <a:t>next_state</a:t>
            </a:r>
            <a:r>
              <a:rPr lang="en-US" dirty="0"/>
              <a:t>, done) tuples.</a:t>
            </a:r>
          </a:p>
          <a:p>
            <a:r>
              <a:rPr lang="en-US" dirty="0"/>
              <a:t>Here, done indicates that the game has ended (out of screen or low angle on pole).</a:t>
            </a:r>
          </a:p>
          <a:p>
            <a:r>
              <a:rPr lang="en-US" dirty="0"/>
              <a:t>Structure is roughly similar to our </a:t>
            </a:r>
            <a:r>
              <a:rPr lang="en-US" dirty="0" err="1"/>
              <a:t>dataloaders</a:t>
            </a:r>
            <a:r>
              <a:rPr lang="en-US" dirty="0"/>
              <a:t>?</a:t>
            </a:r>
          </a:p>
        </p:txBody>
      </p:sp>
      <p:pic>
        <p:nvPicPr>
          <p:cNvPr id="5" name="Picture 4">
            <a:extLst>
              <a:ext uri="{FF2B5EF4-FFF2-40B4-BE49-F238E27FC236}">
                <a16:creationId xmlns:a16="http://schemas.microsoft.com/office/drawing/2014/main" id="{7BFCBD54-9798-43A3-82E5-8F0F46BEDBA3}"/>
              </a:ext>
            </a:extLst>
          </p:cNvPr>
          <p:cNvPicPr>
            <a:picLocks noChangeAspect="1"/>
          </p:cNvPicPr>
          <p:nvPr/>
        </p:nvPicPr>
        <p:blipFill rotWithShape="1">
          <a:blip r:embed="rId2"/>
          <a:srcRect l="10385" t="29744" r="66538" b="16718"/>
          <a:stretch/>
        </p:blipFill>
        <p:spPr>
          <a:xfrm>
            <a:off x="5949160" y="1690688"/>
            <a:ext cx="6173309" cy="4475650"/>
          </a:xfrm>
          <a:prstGeom prst="rect">
            <a:avLst/>
          </a:prstGeom>
        </p:spPr>
      </p:pic>
    </p:spTree>
    <p:extLst>
      <p:ext uri="{BB962C8B-B14F-4D97-AF65-F5344CB8AC3E}">
        <p14:creationId xmlns:p14="http://schemas.microsoft.com/office/powerpoint/2010/main" val="18877551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C7C29A8-2AD3-4A10-B1A8-5DE45F3CF7C9}"/>
              </a:ext>
            </a:extLst>
          </p:cNvPr>
          <p:cNvSpPr>
            <a:spLocks noGrp="1"/>
          </p:cNvSpPr>
          <p:nvPr>
            <p:ph type="title"/>
          </p:nvPr>
        </p:nvSpPr>
        <p:spPr/>
        <p:txBody>
          <a:bodyPr/>
          <a:lstStyle/>
          <a:p>
            <a:r>
              <a:rPr lang="en-US" dirty="0"/>
              <a:t>Reusing the RL formalism</a:t>
            </a:r>
            <a:endParaRPr lang="en-GB" dirty="0"/>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5726A3F2-1F1B-4E81-A17A-82DB02D37DAF}"/>
                  </a:ext>
                </a:extLst>
              </p:cNvPr>
              <p:cNvSpPr>
                <a:spLocks noGrp="1"/>
              </p:cNvSpPr>
              <p:nvPr>
                <p:ph sz="half" idx="1"/>
              </p:nvPr>
            </p:nvSpPr>
            <p:spPr>
              <a:xfrm>
                <a:off x="838200" y="1825624"/>
                <a:ext cx="5181600" cy="5032375"/>
              </a:xfrm>
            </p:spPr>
            <p:txBody>
              <a:bodyPr>
                <a:normAutofit/>
              </a:bodyPr>
              <a:lstStyle/>
              <a:p>
                <a:pPr marL="0" indent="0">
                  <a:buNone/>
                </a:pPr>
                <a:r>
                  <a:rPr lang="en-US" b="1" dirty="0"/>
                  <a:t>Definition (</a:t>
                </a:r>
                <a:r>
                  <a:rPr lang="en-US" b="1" dirty="0">
                    <a:solidFill>
                      <a:srgbClr val="00B050"/>
                    </a:solidFill>
                  </a:rPr>
                  <a:t>agent</a:t>
                </a:r>
                <a:r>
                  <a:rPr lang="en-US" b="1" dirty="0"/>
                  <a:t>):</a:t>
                </a:r>
              </a:p>
              <a:p>
                <a:pPr marL="0" indent="0">
                  <a:buNone/>
                </a:pPr>
                <a:r>
                  <a:rPr lang="en-US" dirty="0"/>
                  <a:t>In RL, we refer to the AI, as an </a:t>
                </a:r>
                <a:r>
                  <a:rPr lang="en-US" b="1" dirty="0">
                    <a:solidFill>
                      <a:srgbClr val="00B050"/>
                    </a:solidFill>
                  </a:rPr>
                  <a:t>agent</a:t>
                </a:r>
                <a:r>
                  <a:rPr lang="en-US" dirty="0"/>
                  <a:t>. At each step, the </a:t>
                </a:r>
                <a:r>
                  <a:rPr lang="en-US" b="1" dirty="0">
                    <a:solidFill>
                      <a:srgbClr val="00B050"/>
                    </a:solidFill>
                  </a:rPr>
                  <a:t>agent</a:t>
                </a:r>
                <a:r>
                  <a:rPr lang="en-US" b="1" dirty="0"/>
                  <a:t>:</a:t>
                </a:r>
              </a:p>
              <a:p>
                <a:r>
                  <a:rPr lang="en-US" dirty="0"/>
                  <a:t>Looks at the current </a:t>
                </a:r>
                <a:r>
                  <a:rPr lang="en-US" b="1" dirty="0">
                    <a:solidFill>
                      <a:srgbClr val="0070C0"/>
                    </a:solidFill>
                  </a:rPr>
                  <a:t>state </a:t>
                </a:r>
                <a14:m>
                  <m:oMath xmlns:m="http://schemas.openxmlformats.org/officeDocument/2006/math">
                    <m:sSub>
                      <m:sSubPr>
                        <m:ctrlPr>
                          <a:rPr lang="en-US" b="1" i="1" smtClean="0">
                            <a:solidFill>
                              <a:srgbClr val="0070C0"/>
                            </a:solidFill>
                            <a:latin typeface="Cambria Math" panose="02040503050406030204" pitchFamily="18" charset="0"/>
                          </a:rPr>
                        </m:ctrlPr>
                      </m:sSubPr>
                      <m:e>
                        <m:r>
                          <a:rPr lang="en-US" b="1" i="1" smtClean="0">
                            <a:solidFill>
                              <a:srgbClr val="0070C0"/>
                            </a:solidFill>
                            <a:latin typeface="Cambria Math" panose="02040503050406030204" pitchFamily="18" charset="0"/>
                          </a:rPr>
                          <m:t>𝒔</m:t>
                        </m:r>
                      </m:e>
                      <m:sub>
                        <m:r>
                          <a:rPr lang="en-US" b="1" i="1" smtClean="0">
                            <a:solidFill>
                              <a:srgbClr val="0070C0"/>
                            </a:solidFill>
                            <a:latin typeface="Cambria Math" panose="02040503050406030204" pitchFamily="18" charset="0"/>
                          </a:rPr>
                          <m:t>𝒕</m:t>
                        </m:r>
                      </m:sub>
                    </m:sSub>
                  </m:oMath>
                </a14:m>
                <a:r>
                  <a:rPr lang="en-US" dirty="0"/>
                  <a:t>,</a:t>
                </a:r>
              </a:p>
              <a:p>
                <a:r>
                  <a:rPr lang="en-US" dirty="0"/>
                  <a:t>Then takes an </a:t>
                </a:r>
                <a:r>
                  <a:rPr lang="en-US" b="1" dirty="0">
                    <a:solidFill>
                      <a:srgbClr val="7030A0"/>
                    </a:solidFill>
                  </a:rPr>
                  <a:t>action</a:t>
                </a:r>
                <a:r>
                  <a:rPr lang="en-US" dirty="0"/>
                  <a:t>, in this given state, </a:t>
                </a:r>
                <a14:m>
                  <m:oMath xmlns:m="http://schemas.openxmlformats.org/officeDocument/2006/math">
                    <m:sSub>
                      <m:sSubPr>
                        <m:ctrlPr>
                          <a:rPr lang="en-US" b="1" i="1" dirty="0" smtClean="0">
                            <a:solidFill>
                              <a:srgbClr val="7030A0"/>
                            </a:solidFill>
                            <a:latin typeface="Cambria Math" panose="02040503050406030204" pitchFamily="18" charset="0"/>
                          </a:rPr>
                        </m:ctrlPr>
                      </m:sSubPr>
                      <m:e>
                        <m:r>
                          <a:rPr lang="en-US" b="1" i="1" dirty="0" smtClean="0">
                            <a:solidFill>
                              <a:srgbClr val="7030A0"/>
                            </a:solidFill>
                            <a:latin typeface="Cambria Math" panose="02040503050406030204" pitchFamily="18" charset="0"/>
                          </a:rPr>
                          <m:t>𝒂</m:t>
                        </m:r>
                      </m:e>
                      <m:sub>
                        <m:r>
                          <a:rPr lang="en-US" b="1" i="1" dirty="0" smtClean="0">
                            <a:solidFill>
                              <a:srgbClr val="7030A0"/>
                            </a:solidFill>
                            <a:latin typeface="Cambria Math" panose="02040503050406030204" pitchFamily="18" charset="0"/>
                          </a:rPr>
                          <m:t>𝒕</m:t>
                        </m:r>
                      </m:sub>
                    </m:sSub>
                  </m:oMath>
                </a14:m>
                <a:r>
                  <a:rPr lang="en-US" dirty="0"/>
                  <a:t>.</a:t>
                </a:r>
              </a:p>
              <a:p>
                <a:r>
                  <a:rPr lang="en-US" dirty="0"/>
                  <a:t>The </a:t>
                </a:r>
                <a:r>
                  <a:rPr lang="en-US" b="1" dirty="0">
                    <a:solidFill>
                      <a:srgbClr val="7030A0"/>
                    </a:solidFill>
                  </a:rPr>
                  <a:t>action</a:t>
                </a:r>
                <a:r>
                  <a:rPr lang="en-US" dirty="0"/>
                  <a:t> has an effect, which is eventually measured in terms of </a:t>
                </a:r>
                <a:r>
                  <a:rPr lang="en-US" b="1" u="sng" dirty="0">
                    <a:solidFill>
                      <a:schemeClr val="accent2"/>
                    </a:solidFill>
                  </a:rPr>
                  <a:t>reward</a:t>
                </a:r>
                <a:r>
                  <a:rPr lang="en-US" dirty="0"/>
                  <a:t>, </a:t>
                </a:r>
                <a14:m>
                  <m:oMath xmlns:m="http://schemas.openxmlformats.org/officeDocument/2006/math">
                    <m:sSub>
                      <m:sSubPr>
                        <m:ctrlPr>
                          <a:rPr lang="en-US" b="1" i="1" dirty="0" smtClean="0">
                            <a:solidFill>
                              <a:schemeClr val="accent2"/>
                            </a:solidFill>
                            <a:latin typeface="Cambria Math" panose="02040503050406030204" pitchFamily="18" charset="0"/>
                          </a:rPr>
                        </m:ctrlPr>
                      </m:sSubPr>
                      <m:e>
                        <m:r>
                          <a:rPr lang="en-US" b="1" i="1" dirty="0" smtClean="0">
                            <a:solidFill>
                              <a:schemeClr val="accent2"/>
                            </a:solidFill>
                            <a:latin typeface="Cambria Math" panose="02040503050406030204" pitchFamily="18" charset="0"/>
                          </a:rPr>
                          <m:t>𝑹</m:t>
                        </m:r>
                      </m:e>
                      <m:sub>
                        <m:r>
                          <a:rPr lang="en-US" b="1" i="1" dirty="0" smtClean="0">
                            <a:solidFill>
                              <a:schemeClr val="accent2"/>
                            </a:solidFill>
                            <a:latin typeface="Cambria Math" panose="02040503050406030204" pitchFamily="18" charset="0"/>
                          </a:rPr>
                          <m:t>𝒕</m:t>
                        </m:r>
                      </m:sub>
                    </m:sSub>
                  </m:oMath>
                </a14:m>
                <a:r>
                  <a:rPr lang="en-US" dirty="0"/>
                  <a:t>.</a:t>
                </a:r>
              </a:p>
              <a:p>
                <a:r>
                  <a:rPr lang="en-US" dirty="0"/>
                  <a:t>And a </a:t>
                </a:r>
                <a:r>
                  <a:rPr lang="en-US" b="1" dirty="0">
                    <a:solidFill>
                      <a:srgbClr val="0070C0"/>
                    </a:solidFill>
                  </a:rPr>
                  <a:t>new</a:t>
                </a:r>
                <a:r>
                  <a:rPr lang="en-US" dirty="0"/>
                  <a:t> </a:t>
                </a:r>
                <a:r>
                  <a:rPr lang="en-US" b="1" dirty="0">
                    <a:solidFill>
                      <a:srgbClr val="0070C0"/>
                    </a:solidFill>
                  </a:rPr>
                  <a:t>state</a:t>
                </a:r>
                <a:r>
                  <a:rPr lang="en-US" dirty="0"/>
                  <a:t> </a:t>
                </a:r>
                <a14:m>
                  <m:oMath xmlns:m="http://schemas.openxmlformats.org/officeDocument/2006/math">
                    <m:sSub>
                      <m:sSubPr>
                        <m:ctrlPr>
                          <a:rPr lang="en-US" b="1" i="1" smtClean="0">
                            <a:solidFill>
                              <a:srgbClr val="0070C0"/>
                            </a:solidFill>
                            <a:latin typeface="Cambria Math" panose="02040503050406030204" pitchFamily="18" charset="0"/>
                          </a:rPr>
                        </m:ctrlPr>
                      </m:sSubPr>
                      <m:e>
                        <m:r>
                          <a:rPr lang="en-US" b="1" i="1" smtClean="0">
                            <a:solidFill>
                              <a:srgbClr val="0070C0"/>
                            </a:solidFill>
                            <a:latin typeface="Cambria Math" panose="02040503050406030204" pitchFamily="18" charset="0"/>
                          </a:rPr>
                          <m:t>𝒔</m:t>
                        </m:r>
                      </m:e>
                      <m:sub>
                        <m:r>
                          <a:rPr lang="en-US" b="1" i="1" smtClean="0">
                            <a:solidFill>
                              <a:srgbClr val="0070C0"/>
                            </a:solidFill>
                            <a:latin typeface="Cambria Math" panose="02040503050406030204" pitchFamily="18" charset="0"/>
                          </a:rPr>
                          <m:t>𝒕</m:t>
                        </m:r>
                        <m:r>
                          <a:rPr lang="en-US" b="1" i="1" smtClean="0">
                            <a:solidFill>
                              <a:srgbClr val="0070C0"/>
                            </a:solidFill>
                            <a:latin typeface="Cambria Math" panose="02040503050406030204" pitchFamily="18" charset="0"/>
                          </a:rPr>
                          <m:t>+</m:t>
                        </m:r>
                        <m:r>
                          <a:rPr lang="en-US" b="1" i="1" smtClean="0">
                            <a:solidFill>
                              <a:srgbClr val="0070C0"/>
                            </a:solidFill>
                            <a:latin typeface="Cambria Math" panose="02040503050406030204" pitchFamily="18" charset="0"/>
                          </a:rPr>
                          <m:t>𝟏</m:t>
                        </m:r>
                      </m:sub>
                    </m:sSub>
                  </m:oMath>
                </a14:m>
                <a:r>
                  <a:rPr lang="en-US" dirty="0"/>
                  <a:t> is produced.</a:t>
                </a:r>
                <a:endParaRPr lang="en-GB" dirty="0"/>
              </a:p>
            </p:txBody>
          </p:sp>
        </mc:Choice>
        <mc:Fallback xmlns="">
          <p:sp>
            <p:nvSpPr>
              <p:cNvPr id="6" name="Content Placeholder 5">
                <a:extLst>
                  <a:ext uri="{FF2B5EF4-FFF2-40B4-BE49-F238E27FC236}">
                    <a16:creationId xmlns:a16="http://schemas.microsoft.com/office/drawing/2014/main" id="{5726A3F2-1F1B-4E81-A17A-82DB02D37DAF}"/>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r="-353" b="-1816"/>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graphicFrame>
            <p:nvGraphicFramePr>
              <p:cNvPr id="11" name="Diagram 10">
                <a:extLst>
                  <a:ext uri="{FF2B5EF4-FFF2-40B4-BE49-F238E27FC236}">
                    <a16:creationId xmlns:a16="http://schemas.microsoft.com/office/drawing/2014/main" id="{0570B7E2-C3F7-4D96-978A-C03D50E7930E}"/>
                  </a:ext>
                </a:extLst>
              </p:cNvPr>
              <p:cNvGraphicFramePr/>
              <p:nvPr/>
            </p:nvGraphicFramePr>
            <p:xfrm>
              <a:off x="6172202" y="1825623"/>
              <a:ext cx="5855675" cy="466725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Choice>
        <mc:Fallback xmlns="">
          <p:graphicFrame>
            <p:nvGraphicFramePr>
              <p:cNvPr id="11" name="Diagram 10">
                <a:extLst>
                  <a:ext uri="{FF2B5EF4-FFF2-40B4-BE49-F238E27FC236}">
                    <a16:creationId xmlns:a16="http://schemas.microsoft.com/office/drawing/2014/main" id="{0570B7E2-C3F7-4D96-978A-C03D50E7930E}"/>
                  </a:ext>
                </a:extLst>
              </p:cNvPr>
              <p:cNvGraphicFramePr/>
              <p:nvPr>
                <p:extLst>
                  <p:ext uri="{D42A27DB-BD31-4B8C-83A1-F6EECF244321}">
                    <p14:modId xmlns:p14="http://schemas.microsoft.com/office/powerpoint/2010/main" val="929754097"/>
                  </p:ext>
                </p:extLst>
              </p:nvPr>
            </p:nvGraphicFramePr>
            <p:xfrm>
              <a:off x="6172202" y="1825623"/>
              <a:ext cx="5855675" cy="4667251"/>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mc:Fallback>
      </mc:AlternateContent>
    </p:spTree>
    <p:extLst>
      <p:ext uri="{BB962C8B-B14F-4D97-AF65-F5344CB8AC3E}">
        <p14:creationId xmlns:p14="http://schemas.microsoft.com/office/powerpoint/2010/main" val="89679657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954510-69A4-4075-9A33-26AD0BA05ECB}"/>
              </a:ext>
            </a:extLst>
          </p:cNvPr>
          <p:cNvSpPr>
            <a:spLocks noGrp="1"/>
          </p:cNvSpPr>
          <p:nvPr>
            <p:ph type="title"/>
          </p:nvPr>
        </p:nvSpPr>
        <p:spPr/>
        <p:txBody>
          <a:bodyPr/>
          <a:lstStyle/>
          <a:p>
            <a:r>
              <a:rPr lang="en-US" dirty="0"/>
              <a:t>Toy example #3 (shown, but implementation out of the scope of this class)</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CEABDA2-36D3-4C8F-9FF0-ED15A8233A34}"/>
                  </a:ext>
                </a:extLst>
              </p:cNvPr>
              <p:cNvSpPr>
                <a:spLocks noGrp="1"/>
              </p:cNvSpPr>
              <p:nvPr>
                <p:ph idx="1"/>
              </p:nvPr>
            </p:nvSpPr>
            <p:spPr>
              <a:xfrm>
                <a:off x="838200" y="1825624"/>
                <a:ext cx="10515600" cy="5032375"/>
              </a:xfrm>
            </p:spPr>
            <p:txBody>
              <a:bodyPr>
                <a:normAutofit/>
              </a:bodyPr>
              <a:lstStyle/>
              <a:p>
                <a:pPr marL="0" indent="0">
                  <a:buNone/>
                </a:pPr>
                <a:r>
                  <a:rPr lang="en-US" dirty="0"/>
                  <a:t>To train this DNN, we need a loss function and weight update procedure of some sort, as well.</a:t>
                </a:r>
              </a:p>
              <a:p>
                <a:pPr marL="0" indent="0">
                  <a:buNone/>
                </a:pPr>
                <a:r>
                  <a:rPr lang="en-US" dirty="0"/>
                  <a:t>Our previous </a:t>
                </a:r>
                <a14:m>
                  <m:oMath xmlns:m="http://schemas.openxmlformats.org/officeDocument/2006/math">
                    <m:r>
                      <a:rPr lang="en-US" i="1" dirty="0" smtClean="0">
                        <a:latin typeface="Cambria Math" panose="02040503050406030204" pitchFamily="18" charset="0"/>
                      </a:rPr>
                      <m:t>𝑄</m:t>
                    </m:r>
                  </m:oMath>
                </a14:m>
                <a:r>
                  <a:rPr lang="en-US" dirty="0"/>
                  <a:t>-learning was using this iterative update formula.</a:t>
                </a:r>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7CEABDA2-36D3-4C8F-9FF0-ED15A8233A34}"/>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217" t="-1937"/>
                </a:stretch>
              </a:blipFill>
            </p:spPr>
            <p:txBody>
              <a:bodyPr/>
              <a:lstStyle/>
              <a:p>
                <a:r>
                  <a:rPr lang="en-GB">
                    <a:noFill/>
                  </a:rPr>
                  <a:t> </a:t>
                </a:r>
              </a:p>
            </p:txBody>
          </p:sp>
        </mc:Fallback>
      </mc:AlternateContent>
      <p:pic>
        <p:nvPicPr>
          <p:cNvPr id="4" name="Graphic 3">
            <a:extLst>
              <a:ext uri="{FF2B5EF4-FFF2-40B4-BE49-F238E27FC236}">
                <a16:creationId xmlns:a16="http://schemas.microsoft.com/office/drawing/2014/main" id="{454B851F-2D12-4804-BCD3-092E6878F67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4184" y="3108570"/>
            <a:ext cx="10515601" cy="1837502"/>
          </a:xfrm>
          <a:prstGeom prst="rect">
            <a:avLst/>
          </a:prstGeom>
        </p:spPr>
      </p:pic>
    </p:spTree>
    <p:extLst>
      <p:ext uri="{BB962C8B-B14F-4D97-AF65-F5344CB8AC3E}">
        <p14:creationId xmlns:p14="http://schemas.microsoft.com/office/powerpoint/2010/main" val="15265600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954510-69A4-4075-9A33-26AD0BA05ECB}"/>
              </a:ext>
            </a:extLst>
          </p:cNvPr>
          <p:cNvSpPr>
            <a:spLocks noGrp="1"/>
          </p:cNvSpPr>
          <p:nvPr>
            <p:ph type="title"/>
          </p:nvPr>
        </p:nvSpPr>
        <p:spPr/>
        <p:txBody>
          <a:bodyPr/>
          <a:lstStyle/>
          <a:p>
            <a:r>
              <a:rPr lang="en-US" dirty="0"/>
              <a:t>Toy example #3 (shown, but implementation out of the scope of this class)</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CEABDA2-36D3-4C8F-9FF0-ED15A8233A34}"/>
                  </a:ext>
                </a:extLst>
              </p:cNvPr>
              <p:cNvSpPr>
                <a:spLocks noGrp="1"/>
              </p:cNvSpPr>
              <p:nvPr>
                <p:ph idx="1"/>
              </p:nvPr>
            </p:nvSpPr>
            <p:spPr>
              <a:xfrm>
                <a:off x="838200" y="1825624"/>
                <a:ext cx="10515600" cy="5032375"/>
              </a:xfrm>
            </p:spPr>
            <p:txBody>
              <a:bodyPr>
                <a:normAutofit/>
              </a:bodyPr>
              <a:lstStyle/>
              <a:p>
                <a:pPr marL="0" indent="0">
                  <a:buNone/>
                </a:pPr>
                <a:r>
                  <a:rPr lang="en-US" dirty="0"/>
                  <a:t>To train this DNN, we need a loss function and weight update procedure of some sort, as well.</a:t>
                </a:r>
              </a:p>
              <a:p>
                <a:pPr marL="0" indent="0">
                  <a:buNone/>
                </a:pPr>
                <a:r>
                  <a:rPr lang="en-US" dirty="0"/>
                  <a:t>Our previous </a:t>
                </a:r>
                <a14:m>
                  <m:oMath xmlns:m="http://schemas.openxmlformats.org/officeDocument/2006/math">
                    <m:r>
                      <a:rPr lang="en-US" i="1" dirty="0" smtClean="0">
                        <a:latin typeface="Cambria Math" panose="02040503050406030204" pitchFamily="18" charset="0"/>
                      </a:rPr>
                      <m:t>𝑄</m:t>
                    </m:r>
                  </m:oMath>
                </a14:m>
                <a:r>
                  <a:rPr lang="en-US" dirty="0"/>
                  <a:t>-learning was using this iterative update formula.</a:t>
                </a:r>
              </a:p>
              <a:p>
                <a:pPr marL="0" indent="0">
                  <a:buNone/>
                </a:pPr>
                <a:endParaRPr lang="en-US" dirty="0"/>
              </a:p>
              <a:p>
                <a:pPr marL="0" indent="0">
                  <a:buNone/>
                </a:pPr>
                <a:endParaRPr lang="en-US" dirty="0"/>
              </a:p>
              <a:p>
                <a:pPr marL="0" indent="0">
                  <a:buNone/>
                </a:pPr>
                <a:endParaRPr lang="en-US" dirty="0"/>
              </a:p>
              <a:p>
                <a:pPr marL="0" indent="0">
                  <a:buNone/>
                </a:pPr>
                <a:endParaRPr lang="en-US" dirty="0"/>
              </a:p>
              <a:p>
                <a:r>
                  <a:rPr lang="en-US" b="1" dirty="0"/>
                  <a:t>Problem: </a:t>
                </a:r>
                <a:r>
                  <a:rPr lang="en-US" dirty="0"/>
                  <a:t>update </a:t>
                </a:r>
                <a14:m>
                  <m:oMath xmlns:m="http://schemas.openxmlformats.org/officeDocument/2006/math">
                    <m:r>
                      <a:rPr lang="en-US" i="1" dirty="0" smtClean="0">
                        <a:latin typeface="Cambria Math" panose="02040503050406030204" pitchFamily="18" charset="0"/>
                      </a:rPr>
                      <m:t>𝑄</m:t>
                    </m:r>
                    <m:r>
                      <a:rPr lang="en-US" i="1" dirty="0" smtClean="0">
                        <a:latin typeface="Cambria Math" panose="02040503050406030204" pitchFamily="18" charset="0"/>
                      </a:rPr>
                      <m:t>(</m:t>
                    </m:r>
                    <m:sSub>
                      <m:sSubPr>
                        <m:ctrlPr>
                          <a:rPr lang="en-US" i="1" dirty="0" err="1" smtClean="0">
                            <a:latin typeface="Cambria Math" panose="02040503050406030204" pitchFamily="18" charset="0"/>
                          </a:rPr>
                        </m:ctrlPr>
                      </m:sSubPr>
                      <m:e>
                        <m:r>
                          <a:rPr lang="en-US" i="1" dirty="0" err="1" smtClean="0">
                            <a:latin typeface="Cambria Math" panose="02040503050406030204" pitchFamily="18" charset="0"/>
                          </a:rPr>
                          <m:t>𝑠</m:t>
                        </m:r>
                      </m:e>
                      <m:sub>
                        <m:r>
                          <a:rPr lang="en-US" i="1" dirty="0" err="1" smtClean="0">
                            <a:latin typeface="Cambria Math" panose="02040503050406030204" pitchFamily="18" charset="0"/>
                          </a:rPr>
                          <m:t>𝑡</m:t>
                        </m:r>
                      </m:sub>
                    </m:sSub>
                    <m:r>
                      <a:rPr lang="en-US" i="1" dirty="0" smtClean="0">
                        <a:latin typeface="Cambria Math" panose="02040503050406030204" pitchFamily="18" charset="0"/>
                      </a:rPr>
                      <m:t>, </m:t>
                    </m:r>
                    <m:r>
                      <a:rPr lang="en-US" i="1" dirty="0" smtClean="0">
                        <a:latin typeface="Cambria Math" panose="02040503050406030204" pitchFamily="18" charset="0"/>
                      </a:rPr>
                      <m:t>𝑎</m:t>
                    </m:r>
                    <m:r>
                      <a:rPr lang="en-US" i="1" dirty="0" smtClean="0">
                        <a:latin typeface="Cambria Math" panose="02040503050406030204" pitchFamily="18" charset="0"/>
                      </a:rPr>
                      <m:t>)</m:t>
                    </m:r>
                  </m:oMath>
                </a14:m>
                <a:r>
                  <a:rPr lang="en-US" dirty="0"/>
                  <a:t> via </a:t>
                </a:r>
                <a14:m>
                  <m:oMath xmlns:m="http://schemas.openxmlformats.org/officeDocument/2006/math">
                    <m:r>
                      <a:rPr lang="en-US" i="1" dirty="0">
                        <a:latin typeface="Cambria Math" panose="02040503050406030204" pitchFamily="18" charset="0"/>
                      </a:rPr>
                      <m:t>𝑄</m:t>
                    </m:r>
                    <m:r>
                      <a:rPr lang="en-US" i="1" dirty="0">
                        <a:latin typeface="Cambria Math" panose="02040503050406030204" pitchFamily="18" charset="0"/>
                      </a:rPr>
                      <m:t>(</m:t>
                    </m:r>
                    <m:sSub>
                      <m:sSubPr>
                        <m:ctrlPr>
                          <a:rPr lang="en-US" i="1" dirty="0" err="1">
                            <a:latin typeface="Cambria Math" panose="02040503050406030204" pitchFamily="18" charset="0"/>
                          </a:rPr>
                        </m:ctrlPr>
                      </m:sSubPr>
                      <m:e>
                        <m:r>
                          <a:rPr lang="en-US" i="1" dirty="0" err="1">
                            <a:latin typeface="Cambria Math" panose="02040503050406030204" pitchFamily="18" charset="0"/>
                          </a:rPr>
                          <m:t>𝑠</m:t>
                        </m:r>
                      </m:e>
                      <m:sub>
                        <m:r>
                          <a:rPr lang="en-US" i="1" dirty="0" err="1">
                            <a:latin typeface="Cambria Math" panose="02040503050406030204" pitchFamily="18" charset="0"/>
                          </a:rPr>
                          <m:t>𝑡</m:t>
                        </m:r>
                        <m:r>
                          <a:rPr lang="en-US" b="0" i="1" dirty="0" smtClean="0">
                            <a:latin typeface="Cambria Math" panose="02040503050406030204" pitchFamily="18" charset="0"/>
                          </a:rPr>
                          <m:t>+1</m:t>
                        </m:r>
                      </m:sub>
                    </m:sSub>
                    <m:r>
                      <a:rPr lang="en-US" i="1" dirty="0">
                        <a:latin typeface="Cambria Math" panose="02040503050406030204" pitchFamily="18" charset="0"/>
                      </a:rPr>
                      <m:t>, </m:t>
                    </m:r>
                    <m:r>
                      <a:rPr lang="en-US" i="1" dirty="0">
                        <a:latin typeface="Cambria Math" panose="02040503050406030204" pitchFamily="18" charset="0"/>
                      </a:rPr>
                      <m:t>𝑎</m:t>
                    </m:r>
                    <m:r>
                      <a:rPr lang="en-US" i="1" dirty="0">
                        <a:latin typeface="Cambria Math" panose="02040503050406030204" pitchFamily="18" charset="0"/>
                      </a:rPr>
                      <m:t>)</m:t>
                    </m:r>
                  </m:oMath>
                </a14:m>
                <a:r>
                  <a:rPr lang="en-US" dirty="0"/>
                  <a:t>. However, both states have only one step between them. This makes them very similar, and it is very hard for a Neural Network to distinguish between them.</a:t>
                </a:r>
              </a:p>
            </p:txBody>
          </p:sp>
        </mc:Choice>
        <mc:Fallback xmlns="">
          <p:sp>
            <p:nvSpPr>
              <p:cNvPr id="3" name="Content Placeholder 2">
                <a:extLst>
                  <a:ext uri="{FF2B5EF4-FFF2-40B4-BE49-F238E27FC236}">
                    <a16:creationId xmlns:a16="http://schemas.microsoft.com/office/drawing/2014/main" id="{7CEABDA2-36D3-4C8F-9FF0-ED15A8233A34}"/>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217" t="-1937"/>
                </a:stretch>
              </a:blipFill>
            </p:spPr>
            <p:txBody>
              <a:bodyPr/>
              <a:lstStyle/>
              <a:p>
                <a:r>
                  <a:rPr lang="en-GB">
                    <a:noFill/>
                  </a:rPr>
                  <a:t> </a:t>
                </a:r>
              </a:p>
            </p:txBody>
          </p:sp>
        </mc:Fallback>
      </mc:AlternateContent>
      <p:pic>
        <p:nvPicPr>
          <p:cNvPr id="4" name="Graphic 3">
            <a:extLst>
              <a:ext uri="{FF2B5EF4-FFF2-40B4-BE49-F238E27FC236}">
                <a16:creationId xmlns:a16="http://schemas.microsoft.com/office/drawing/2014/main" id="{454B851F-2D12-4804-BCD3-092E6878F67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4184" y="3108570"/>
            <a:ext cx="10515601" cy="1837502"/>
          </a:xfrm>
          <a:prstGeom prst="rect">
            <a:avLst/>
          </a:prstGeom>
        </p:spPr>
      </p:pic>
    </p:spTree>
    <p:extLst>
      <p:ext uri="{BB962C8B-B14F-4D97-AF65-F5344CB8AC3E}">
        <p14:creationId xmlns:p14="http://schemas.microsoft.com/office/powerpoint/2010/main" val="362467135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954510-69A4-4075-9A33-26AD0BA05ECB}"/>
              </a:ext>
            </a:extLst>
          </p:cNvPr>
          <p:cNvSpPr>
            <a:spLocks noGrp="1"/>
          </p:cNvSpPr>
          <p:nvPr>
            <p:ph type="title"/>
          </p:nvPr>
        </p:nvSpPr>
        <p:spPr/>
        <p:txBody>
          <a:bodyPr/>
          <a:lstStyle/>
          <a:p>
            <a:r>
              <a:rPr lang="en-US" dirty="0"/>
              <a:t>Toy example #3 (shown, but implementation out of the scope of this class)</a:t>
            </a:r>
            <a:endParaRPr lang="en-GB"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7CEABDA2-36D3-4C8F-9FF0-ED15A8233A34}"/>
                  </a:ext>
                </a:extLst>
              </p:cNvPr>
              <p:cNvSpPr>
                <a:spLocks noGrp="1"/>
              </p:cNvSpPr>
              <p:nvPr>
                <p:ph idx="1"/>
              </p:nvPr>
            </p:nvSpPr>
            <p:spPr>
              <a:xfrm>
                <a:off x="838200" y="1825624"/>
                <a:ext cx="10834396" cy="5032375"/>
              </a:xfrm>
            </p:spPr>
            <p:txBody>
              <a:bodyPr>
                <a:normAutofit/>
              </a:bodyPr>
              <a:lstStyle/>
              <a:p>
                <a:pPr marL="0" indent="0">
                  <a:buNone/>
                </a:pPr>
                <a:r>
                  <a:rPr lang="en-US" b="1" dirty="0"/>
                  <a:t>Solution: </a:t>
                </a:r>
                <a:r>
                  <a:rPr lang="en-US" dirty="0"/>
                  <a:t>use </a:t>
                </a:r>
                <a:r>
                  <a:rPr lang="en-US" b="1" dirty="0"/>
                  <a:t>two Neural Networks</a:t>
                </a:r>
                <a:r>
                  <a:rPr lang="en-US" dirty="0"/>
                  <a:t>, one for </a:t>
                </a:r>
                <a:r>
                  <a:rPr lang="en-US" b="1" dirty="0"/>
                  <a:t>training</a:t>
                </a:r>
                <a:r>
                  <a:rPr lang="en-US" dirty="0"/>
                  <a:t> </a:t>
                </a:r>
                <a14:m>
                  <m:oMath xmlns:m="http://schemas.openxmlformats.org/officeDocument/2006/math">
                    <m:r>
                      <a:rPr lang="en-US" i="1" dirty="0" smtClean="0">
                        <a:latin typeface="Cambria Math" panose="02040503050406030204" pitchFamily="18" charset="0"/>
                      </a:rPr>
                      <m:t>𝑄</m:t>
                    </m:r>
                    <m:d>
                      <m:dPr>
                        <m:ctrlPr>
                          <a:rPr lang="en-US" i="1" dirty="0" smtClean="0">
                            <a:latin typeface="Cambria Math" panose="02040503050406030204" pitchFamily="18" charset="0"/>
                          </a:rPr>
                        </m:ctrlPr>
                      </m:dPr>
                      <m:e>
                        <m:sSub>
                          <m:sSubPr>
                            <m:ctrlPr>
                              <a:rPr lang="en-US" i="1" dirty="0" err="1">
                                <a:latin typeface="Cambria Math" panose="02040503050406030204" pitchFamily="18" charset="0"/>
                              </a:rPr>
                            </m:ctrlPr>
                          </m:sSubPr>
                          <m:e>
                            <m:r>
                              <a:rPr lang="en-US" i="1" dirty="0" err="1">
                                <a:latin typeface="Cambria Math" panose="02040503050406030204" pitchFamily="18" charset="0"/>
                              </a:rPr>
                              <m:t>𝑠</m:t>
                            </m:r>
                          </m:e>
                          <m:sub>
                            <m:r>
                              <a:rPr lang="en-US" i="1" dirty="0" err="1">
                                <a:latin typeface="Cambria Math" panose="02040503050406030204" pitchFamily="18" charset="0"/>
                              </a:rPr>
                              <m:t>𝑡</m:t>
                            </m:r>
                          </m:sub>
                        </m:sSub>
                        <m:r>
                          <a:rPr lang="en-US" i="1" dirty="0">
                            <a:latin typeface="Cambria Math" panose="02040503050406030204" pitchFamily="18" charset="0"/>
                          </a:rPr>
                          <m:t>, </m:t>
                        </m:r>
                        <m:r>
                          <a:rPr lang="en-US" i="1" dirty="0">
                            <a:latin typeface="Cambria Math" panose="02040503050406030204" pitchFamily="18" charset="0"/>
                          </a:rPr>
                          <m:t>𝑎</m:t>
                        </m:r>
                      </m:e>
                    </m:d>
                  </m:oMath>
                </a14:m>
                <a:r>
                  <a:rPr lang="en-US" dirty="0"/>
                  <a:t> and one for producing </a:t>
                </a:r>
                <a:r>
                  <a:rPr lang="en-US" b="1" dirty="0"/>
                  <a:t>targets </a:t>
                </a:r>
                <a14:m>
                  <m:oMath xmlns:m="http://schemas.openxmlformats.org/officeDocument/2006/math">
                    <m:r>
                      <a:rPr lang="en-US" i="1" dirty="0">
                        <a:latin typeface="Cambria Math" panose="02040503050406030204" pitchFamily="18" charset="0"/>
                      </a:rPr>
                      <m:t>𝑄</m:t>
                    </m:r>
                    <m:d>
                      <m:dPr>
                        <m:ctrlPr>
                          <a:rPr lang="en-US" i="1" dirty="0">
                            <a:latin typeface="Cambria Math" panose="02040503050406030204" pitchFamily="18" charset="0"/>
                          </a:rPr>
                        </m:ctrlPr>
                      </m:dPr>
                      <m:e>
                        <m:sSub>
                          <m:sSubPr>
                            <m:ctrlPr>
                              <a:rPr lang="en-US" i="1" dirty="0" err="1">
                                <a:latin typeface="Cambria Math" panose="02040503050406030204" pitchFamily="18" charset="0"/>
                              </a:rPr>
                            </m:ctrlPr>
                          </m:sSubPr>
                          <m:e>
                            <m:r>
                              <a:rPr lang="en-US" i="1" dirty="0" err="1">
                                <a:latin typeface="Cambria Math" panose="02040503050406030204" pitchFamily="18" charset="0"/>
                              </a:rPr>
                              <m:t>𝑠</m:t>
                            </m:r>
                          </m:e>
                          <m:sub>
                            <m:r>
                              <a:rPr lang="en-US" i="1" dirty="0" err="1">
                                <a:latin typeface="Cambria Math" panose="02040503050406030204" pitchFamily="18" charset="0"/>
                              </a:rPr>
                              <m:t>𝑡</m:t>
                            </m:r>
                            <m:r>
                              <a:rPr lang="en-US" i="1" dirty="0">
                                <a:latin typeface="Cambria Math" panose="02040503050406030204" pitchFamily="18" charset="0"/>
                              </a:rPr>
                              <m:t>+1</m:t>
                            </m:r>
                          </m:sub>
                        </m:sSub>
                        <m:r>
                          <a:rPr lang="en-US" i="1" dirty="0">
                            <a:latin typeface="Cambria Math" panose="02040503050406030204" pitchFamily="18" charset="0"/>
                          </a:rPr>
                          <m:t>, </m:t>
                        </m:r>
                        <m:r>
                          <a:rPr lang="en-US" i="1" dirty="0">
                            <a:latin typeface="Cambria Math" panose="02040503050406030204" pitchFamily="18" charset="0"/>
                          </a:rPr>
                          <m:t>𝑎</m:t>
                        </m:r>
                      </m:e>
                    </m:d>
                  </m:oMath>
                </a14:m>
                <a:r>
                  <a:rPr lang="en-US" dirty="0"/>
                  <a:t>. </a:t>
                </a:r>
              </a:p>
              <a:p>
                <a:r>
                  <a:rPr lang="en-US" dirty="0"/>
                  <a:t>That is, the predicted </a:t>
                </a:r>
                <a14:m>
                  <m:oMath xmlns:m="http://schemas.openxmlformats.org/officeDocument/2006/math">
                    <m:r>
                      <a:rPr lang="en-US" i="1" dirty="0" smtClean="0">
                        <a:latin typeface="Cambria Math" panose="02040503050406030204" pitchFamily="18" charset="0"/>
                      </a:rPr>
                      <m:t>𝑄</m:t>
                    </m:r>
                  </m:oMath>
                </a14:m>
                <a:r>
                  <a:rPr lang="en-US" dirty="0"/>
                  <a:t> values of this second </a:t>
                </a:r>
                <a14:m>
                  <m:oMath xmlns:m="http://schemas.openxmlformats.org/officeDocument/2006/math">
                    <m:r>
                      <a:rPr lang="en-US" i="1" dirty="0" smtClean="0">
                        <a:latin typeface="Cambria Math" panose="02040503050406030204" pitchFamily="18" charset="0"/>
                      </a:rPr>
                      <m:t>𝑄</m:t>
                    </m:r>
                  </m:oMath>
                </a14:m>
                <a:r>
                  <a:rPr lang="en-US" dirty="0"/>
                  <a:t>-network, called the target network, are used to backpropagate and train the main </a:t>
                </a:r>
                <a14:m>
                  <m:oMath xmlns:m="http://schemas.openxmlformats.org/officeDocument/2006/math">
                    <m:r>
                      <a:rPr lang="en-US" i="1" dirty="0" smtClean="0">
                        <a:latin typeface="Cambria Math" panose="02040503050406030204" pitchFamily="18" charset="0"/>
                      </a:rPr>
                      <m:t>𝑄</m:t>
                    </m:r>
                  </m:oMath>
                </a14:m>
                <a:r>
                  <a:rPr lang="en-US" dirty="0"/>
                  <a:t>-network.</a:t>
                </a:r>
              </a:p>
              <a:p>
                <a:r>
                  <a:rPr lang="en-US" b="1" dirty="0"/>
                  <a:t>Note: </a:t>
                </a:r>
                <a:r>
                  <a:rPr lang="en-US" dirty="0"/>
                  <a:t>the target network’s parameters are </a:t>
                </a:r>
                <a:r>
                  <a:rPr lang="en-US" u="sng" dirty="0"/>
                  <a:t>not trained</a:t>
                </a:r>
                <a:r>
                  <a:rPr lang="en-US" dirty="0"/>
                  <a:t>, but they are periodically synchronized with the parameters of the main </a:t>
                </a:r>
                <a14:m>
                  <m:oMath xmlns:m="http://schemas.openxmlformats.org/officeDocument/2006/math">
                    <m:r>
                      <a:rPr lang="en-US" i="1" dirty="0" smtClean="0">
                        <a:latin typeface="Cambria Math" panose="02040503050406030204" pitchFamily="18" charset="0"/>
                      </a:rPr>
                      <m:t>𝑄</m:t>
                    </m:r>
                  </m:oMath>
                </a14:m>
                <a:r>
                  <a:rPr lang="en-US" dirty="0"/>
                  <a:t>-network, every </a:t>
                </a:r>
                <a14:m>
                  <m:oMath xmlns:m="http://schemas.openxmlformats.org/officeDocument/2006/math">
                    <m:r>
                      <a:rPr lang="en-US" i="1" dirty="0" smtClean="0">
                        <a:latin typeface="Cambria Math" panose="02040503050406030204" pitchFamily="18" charset="0"/>
                      </a:rPr>
                      <m:t>𝐾</m:t>
                    </m:r>
                  </m:oMath>
                </a14:m>
                <a:r>
                  <a:rPr lang="en-US" dirty="0"/>
                  <a:t> iterations (hyperparameter, value of </a:t>
                </a:r>
                <a14:m>
                  <m:oMath xmlns:m="http://schemas.openxmlformats.org/officeDocument/2006/math">
                    <m:r>
                      <a:rPr lang="en-US" i="1" dirty="0" smtClean="0">
                        <a:latin typeface="Cambria Math" panose="02040503050406030204" pitchFamily="18" charset="0"/>
                      </a:rPr>
                      <m:t>𝐾</m:t>
                    </m:r>
                  </m:oMath>
                </a14:m>
                <a:r>
                  <a:rPr lang="en-US" dirty="0"/>
                  <a:t> to be freely chosen).</a:t>
                </a:r>
              </a:p>
              <a:p>
                <a:r>
                  <a:rPr lang="en-US" dirty="0"/>
                  <a:t>The idea is that using the target network’s </a:t>
                </a:r>
                <a14:m>
                  <m:oMath xmlns:m="http://schemas.openxmlformats.org/officeDocument/2006/math">
                    <m:r>
                      <a:rPr lang="en-US" i="1" dirty="0" smtClean="0">
                        <a:latin typeface="Cambria Math" panose="02040503050406030204" pitchFamily="18" charset="0"/>
                      </a:rPr>
                      <m:t>𝑄</m:t>
                    </m:r>
                  </m:oMath>
                </a14:m>
                <a:r>
                  <a:rPr lang="en-US" dirty="0"/>
                  <a:t> values to train the main</a:t>
                </a:r>
                <a:br>
                  <a:rPr lang="en-US" dirty="0"/>
                </a:br>
                <a14:m>
                  <m:oMath xmlns:m="http://schemas.openxmlformats.org/officeDocument/2006/math">
                    <m:r>
                      <a:rPr lang="en-US" i="1" dirty="0" smtClean="0">
                        <a:latin typeface="Cambria Math" panose="02040503050406030204" pitchFamily="18" charset="0"/>
                      </a:rPr>
                      <m:t>𝑄</m:t>
                    </m:r>
                  </m:oMath>
                </a14:m>
                <a:r>
                  <a:rPr lang="en-US" dirty="0"/>
                  <a:t>-network will improve the stability of the training.</a:t>
                </a:r>
              </a:p>
            </p:txBody>
          </p:sp>
        </mc:Choice>
        <mc:Fallback>
          <p:sp>
            <p:nvSpPr>
              <p:cNvPr id="3" name="Content Placeholder 2">
                <a:extLst>
                  <a:ext uri="{FF2B5EF4-FFF2-40B4-BE49-F238E27FC236}">
                    <a16:creationId xmlns:a16="http://schemas.microsoft.com/office/drawing/2014/main" id="{7CEABDA2-36D3-4C8F-9FF0-ED15A8233A34}"/>
                  </a:ext>
                </a:extLst>
              </p:cNvPr>
              <p:cNvSpPr>
                <a:spLocks noGrp="1" noRot="1" noChangeAspect="1" noMove="1" noResize="1" noEditPoints="1" noAdjustHandles="1" noChangeArrowheads="1" noChangeShapeType="1" noTextEdit="1"/>
              </p:cNvSpPr>
              <p:nvPr>
                <p:ph idx="1"/>
              </p:nvPr>
            </p:nvSpPr>
            <p:spPr>
              <a:xfrm>
                <a:off x="838200" y="1825624"/>
                <a:ext cx="10834396" cy="5032375"/>
              </a:xfrm>
              <a:blipFill>
                <a:blip r:embed="rId2"/>
                <a:stretch>
                  <a:fillRect l="-1182" t="-1937" r="-1294"/>
                </a:stretch>
              </a:blipFill>
            </p:spPr>
            <p:txBody>
              <a:bodyPr/>
              <a:lstStyle/>
              <a:p>
                <a:r>
                  <a:rPr lang="en-GB">
                    <a:noFill/>
                  </a:rPr>
                  <a:t> </a:t>
                </a:r>
              </a:p>
            </p:txBody>
          </p:sp>
        </mc:Fallback>
      </mc:AlternateContent>
    </p:spTree>
    <p:extLst>
      <p:ext uri="{BB962C8B-B14F-4D97-AF65-F5344CB8AC3E}">
        <p14:creationId xmlns:p14="http://schemas.microsoft.com/office/powerpoint/2010/main" val="364345317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0A31DB2-38D1-48E2-8D6A-B1C35396C369}"/>
              </a:ext>
            </a:extLst>
          </p:cNvPr>
          <p:cNvPicPr>
            <a:picLocks noChangeAspect="1"/>
          </p:cNvPicPr>
          <p:nvPr/>
        </p:nvPicPr>
        <p:blipFill rotWithShape="1">
          <a:blip r:embed="rId2"/>
          <a:srcRect l="10577" t="17231" r="63205" b="7488"/>
          <a:stretch/>
        </p:blipFill>
        <p:spPr>
          <a:xfrm>
            <a:off x="2274276" y="-543"/>
            <a:ext cx="7643447" cy="6858543"/>
          </a:xfrm>
          <a:prstGeom prst="rect">
            <a:avLst/>
          </a:prstGeom>
        </p:spPr>
      </p:pic>
    </p:spTree>
    <p:extLst>
      <p:ext uri="{BB962C8B-B14F-4D97-AF65-F5344CB8AC3E}">
        <p14:creationId xmlns:p14="http://schemas.microsoft.com/office/powerpoint/2010/main" val="30482798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954510-69A4-4075-9A33-26AD0BA05ECB}"/>
              </a:ext>
            </a:extLst>
          </p:cNvPr>
          <p:cNvSpPr>
            <a:spLocks noGrp="1"/>
          </p:cNvSpPr>
          <p:nvPr>
            <p:ph type="title"/>
          </p:nvPr>
        </p:nvSpPr>
        <p:spPr/>
        <p:txBody>
          <a:bodyPr/>
          <a:lstStyle/>
          <a:p>
            <a:r>
              <a:rPr lang="en-US" dirty="0"/>
              <a:t>Toy example #3 (shown, but implementation out of the scope of this class)</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CEABDA2-36D3-4C8F-9FF0-ED15A8233A34}"/>
                  </a:ext>
                </a:extLst>
              </p:cNvPr>
              <p:cNvSpPr>
                <a:spLocks noGrp="1"/>
              </p:cNvSpPr>
              <p:nvPr>
                <p:ph idx="1"/>
              </p:nvPr>
            </p:nvSpPr>
            <p:spPr>
              <a:xfrm>
                <a:off x="838200" y="1825624"/>
                <a:ext cx="10515600" cy="5032375"/>
              </a:xfrm>
            </p:spPr>
            <p:txBody>
              <a:bodyPr>
                <a:normAutofit/>
              </a:bodyPr>
              <a:lstStyle/>
              <a:p>
                <a:pPr marL="0" indent="0">
                  <a:buNone/>
                </a:pPr>
                <a:r>
                  <a:rPr lang="en-US" dirty="0"/>
                  <a:t>To train this DNN, we need a loss function and weight update procedure of some sort.</a:t>
                </a:r>
              </a:p>
              <a:p>
                <a:pPr marL="0" indent="0">
                  <a:buNone/>
                </a:pPr>
                <a:r>
                  <a:rPr lang="en-US" dirty="0"/>
                  <a:t>To create a loss function, let us first recall that </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𝑄</m:t>
                          </m:r>
                        </m:e>
                        <m:sub>
                          <m:r>
                            <a:rPr lang="en-US" b="0" i="1" smtClean="0">
                              <a:latin typeface="Cambria Math" panose="02040503050406030204" pitchFamily="18" charset="0"/>
                            </a:rPr>
                            <m:t>𝑡</m:t>
                          </m:r>
                        </m:sub>
                        <m:sup>
                          <m:r>
                            <a:rPr lang="en-US" b="0" i="1" smtClean="0">
                              <a:latin typeface="Cambria Math" panose="02040503050406030204" pitchFamily="18" charset="0"/>
                            </a:rPr>
                            <m:t>𝜋</m:t>
                          </m:r>
                        </m:sup>
                      </m:sSub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𝑡</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𝑡</m:t>
                              </m:r>
                            </m:sub>
                          </m:sSub>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𝑡</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𝑡</m:t>
                              </m:r>
                            </m:sub>
                          </m:sSub>
                        </m:e>
                      </m:d>
                      <m:r>
                        <a:rPr lang="en-US" b="0" i="1" smtClean="0">
                          <a:latin typeface="Cambria Math" panose="02040503050406030204" pitchFamily="18" charset="0"/>
                        </a:rPr>
                        <m:t>+</m:t>
                      </m:r>
                      <m:r>
                        <a:rPr lang="en-US" b="0" i="1" smtClean="0">
                          <a:latin typeface="Cambria Math" panose="02040503050406030204" pitchFamily="18" charset="0"/>
                        </a:rPr>
                        <m:t>𝛾</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𝑄</m:t>
                          </m:r>
                        </m:e>
                        <m:sub>
                          <m:r>
                            <a:rPr lang="en-US" b="0" i="1" smtClean="0">
                              <a:latin typeface="Cambria Math" panose="02040503050406030204" pitchFamily="18" charset="0"/>
                            </a:rPr>
                            <m:t>𝑡</m:t>
                          </m:r>
                          <m:r>
                            <a:rPr lang="en-US" b="0" i="1" smtClean="0">
                              <a:latin typeface="Cambria Math" panose="02040503050406030204" pitchFamily="18" charset="0"/>
                            </a:rPr>
                            <m:t>+1</m:t>
                          </m:r>
                        </m:sub>
                        <m:sup>
                          <m:r>
                            <a:rPr lang="en-US" b="0" i="1" smtClean="0">
                              <a:latin typeface="Cambria Math" panose="02040503050406030204" pitchFamily="18" charset="0"/>
                            </a:rPr>
                            <m:t>𝜋</m:t>
                          </m:r>
                        </m:sup>
                      </m:sSub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𝜋</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𝑡</m:t>
                              </m:r>
                              <m:r>
                                <a:rPr lang="en-US" i="1" smtClean="0">
                                  <a:latin typeface="Cambria Math" panose="02040503050406030204" pitchFamily="18" charset="0"/>
                                </a:rPr>
                                <m:t>+1</m:t>
                              </m:r>
                            </m:sub>
                          </m:sSub>
                          <m:r>
                            <a:rPr lang="en-US" b="0" i="1" smtClean="0">
                              <a:latin typeface="Cambria Math" panose="02040503050406030204" pitchFamily="18" charset="0"/>
                            </a:rPr>
                            <m:t>)</m:t>
                          </m:r>
                        </m:e>
                      </m:d>
                    </m:oMath>
                  </m:oMathPara>
                </a14:m>
                <a:endParaRPr lang="en-US" dirty="0"/>
              </a:p>
              <a:p>
                <a:pPr marL="0" indent="0">
                  <a:buNone/>
                </a:pPr>
                <a:endParaRPr lang="en-US" dirty="0"/>
              </a:p>
              <a:p>
                <a:pPr marL="0" indent="0">
                  <a:buNone/>
                </a:pPr>
                <a:r>
                  <a:rPr lang="en-US" dirty="0"/>
                  <a:t>Let us denote the error </a:t>
                </a:r>
                <a14:m>
                  <m:oMath xmlns:m="http://schemas.openxmlformats.org/officeDocument/2006/math">
                    <m:r>
                      <a:rPr lang="en-US" b="0" i="1" smtClean="0">
                        <a:latin typeface="Cambria Math" panose="02040503050406030204" pitchFamily="18" charset="0"/>
                      </a:rPr>
                      <m:t>𝛿</m:t>
                    </m:r>
                  </m:oMath>
                </a14:m>
                <a:r>
                  <a:rPr lang="en-US" dirty="0"/>
                  <a:t> as</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𝛿</m:t>
                      </m:r>
                      <m:r>
                        <a:rPr lang="en-US" b="0" i="0" smtClean="0">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𝑄</m:t>
                          </m:r>
                        </m:e>
                        <m:sub>
                          <m:r>
                            <a:rPr lang="en-US" i="1">
                              <a:latin typeface="Cambria Math" panose="02040503050406030204" pitchFamily="18" charset="0"/>
                            </a:rPr>
                            <m:t>𝑡</m:t>
                          </m:r>
                        </m:sub>
                        <m:sup>
                          <m:r>
                            <a:rPr lang="en-US" i="1">
                              <a:latin typeface="Cambria Math" panose="02040503050406030204" pitchFamily="18" charset="0"/>
                            </a:rPr>
                            <m:t>𝜋</m:t>
                          </m:r>
                        </m:sup>
                      </m:sSubSup>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𝑡</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𝑡</m:t>
                              </m:r>
                            </m:sub>
                          </m:sSub>
                        </m:e>
                      </m:d>
                      <m:r>
                        <a:rPr lang="en-US" b="0" i="1" smtClean="0">
                          <a:latin typeface="Cambria Math" panose="02040503050406030204" pitchFamily="18" charset="0"/>
                        </a:rPr>
                        <m:t>−</m:t>
                      </m:r>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𝛾</m:t>
                          </m:r>
                          <m:sSubSup>
                            <m:sSubSupPr>
                              <m:ctrlPr>
                                <a:rPr lang="en-US" i="1">
                                  <a:latin typeface="Cambria Math" panose="02040503050406030204" pitchFamily="18" charset="0"/>
                                </a:rPr>
                              </m:ctrlPr>
                            </m:sSubSupPr>
                            <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max</m:t>
                                  </m:r>
                                </m:e>
                                <m:lim>
                                  <m:r>
                                    <a:rPr lang="en-US" b="0" i="1" smtClean="0">
                                      <a:latin typeface="Cambria Math" panose="02040503050406030204" pitchFamily="18" charset="0"/>
                                    </a:rPr>
                                    <m:t>𝑎</m:t>
                                  </m:r>
                                </m:lim>
                              </m:limLow>
                              <m:r>
                                <a:rPr lang="en-US" i="1">
                                  <a:latin typeface="Cambria Math" panose="02040503050406030204" pitchFamily="18" charset="0"/>
                                </a:rPr>
                                <m:t>𝑄</m:t>
                              </m:r>
                            </m:e>
                            <m:sub>
                              <m:r>
                                <a:rPr lang="en-US" i="1">
                                  <a:latin typeface="Cambria Math" panose="02040503050406030204" pitchFamily="18" charset="0"/>
                                </a:rPr>
                                <m:t>𝑡</m:t>
                              </m:r>
                              <m:r>
                                <a:rPr lang="en-US" i="1">
                                  <a:latin typeface="Cambria Math" panose="02040503050406030204" pitchFamily="18" charset="0"/>
                                </a:rPr>
                                <m:t>+1</m:t>
                              </m:r>
                            </m:sub>
                            <m:sup>
                              <m:r>
                                <a:rPr lang="en-US" i="1">
                                  <a:latin typeface="Cambria Math" panose="02040503050406030204" pitchFamily="18" charset="0"/>
                                </a:rPr>
                                <m:t>𝜋</m:t>
                              </m:r>
                            </m:sup>
                          </m:sSubSup>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b="0" i="1" smtClean="0">
                                  <a:latin typeface="Cambria Math" panose="02040503050406030204" pitchFamily="18" charset="0"/>
                                </a:rPr>
                                <m:t>𝑎</m:t>
                              </m:r>
                            </m:e>
                          </m:d>
                        </m:e>
                      </m:d>
                    </m:oMath>
                  </m:oMathPara>
                </a14:m>
                <a:endParaRPr lang="en-US" dirty="0"/>
              </a:p>
            </p:txBody>
          </p:sp>
        </mc:Choice>
        <mc:Fallback xmlns="">
          <p:sp>
            <p:nvSpPr>
              <p:cNvPr id="3" name="Content Placeholder 2">
                <a:extLst>
                  <a:ext uri="{FF2B5EF4-FFF2-40B4-BE49-F238E27FC236}">
                    <a16:creationId xmlns:a16="http://schemas.microsoft.com/office/drawing/2014/main" id="{7CEABDA2-36D3-4C8F-9FF0-ED15A8233A34}"/>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217" t="-1937"/>
                </a:stretch>
              </a:blipFill>
            </p:spPr>
            <p:txBody>
              <a:bodyPr/>
              <a:lstStyle/>
              <a:p>
                <a:r>
                  <a:rPr lang="en-GB">
                    <a:noFill/>
                  </a:rPr>
                  <a:t> </a:t>
                </a:r>
              </a:p>
            </p:txBody>
          </p:sp>
        </mc:Fallback>
      </mc:AlternateContent>
    </p:spTree>
    <p:extLst>
      <p:ext uri="{BB962C8B-B14F-4D97-AF65-F5344CB8AC3E}">
        <p14:creationId xmlns:p14="http://schemas.microsoft.com/office/powerpoint/2010/main" val="38322300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954510-69A4-4075-9A33-26AD0BA05ECB}"/>
              </a:ext>
            </a:extLst>
          </p:cNvPr>
          <p:cNvSpPr>
            <a:spLocks noGrp="1"/>
          </p:cNvSpPr>
          <p:nvPr>
            <p:ph type="title"/>
          </p:nvPr>
        </p:nvSpPr>
        <p:spPr/>
        <p:txBody>
          <a:bodyPr/>
          <a:lstStyle/>
          <a:p>
            <a:r>
              <a:rPr lang="en-US" dirty="0"/>
              <a:t>Toy example #3 (shown, but implementation out of the scope of this class)</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CEABDA2-36D3-4C8F-9FF0-ED15A8233A34}"/>
                  </a:ext>
                </a:extLst>
              </p:cNvPr>
              <p:cNvSpPr>
                <a:spLocks noGrp="1"/>
              </p:cNvSpPr>
              <p:nvPr>
                <p:ph idx="1"/>
              </p:nvPr>
            </p:nvSpPr>
            <p:spPr>
              <a:xfrm>
                <a:off x="838200" y="1825624"/>
                <a:ext cx="10515600" cy="5032375"/>
              </a:xfrm>
            </p:spPr>
            <p:txBody>
              <a:bodyPr>
                <a:normAutofit/>
              </a:bodyPr>
              <a:lstStyle/>
              <a:p>
                <a:pPr marL="0" indent="0">
                  <a:buNone/>
                </a:pPr>
                <a:r>
                  <a:rPr lang="en-US" dirty="0"/>
                  <a:t>To train this DNN, we need a loss function and weight update procedure of some sort.</a:t>
                </a:r>
              </a:p>
              <a:p>
                <a:pPr marL="0" indent="0">
                  <a:buNone/>
                </a:pPr>
                <a:r>
                  <a:rPr lang="en-US" dirty="0"/>
                  <a:t>To train our DNN, we want to minimize this error </a:t>
                </a:r>
                <a14:m>
                  <m:oMath xmlns:m="http://schemas.openxmlformats.org/officeDocument/2006/math">
                    <m:r>
                      <a:rPr lang="en-US" b="0" i="1" smtClean="0">
                        <a:latin typeface="Cambria Math" panose="02040503050406030204" pitchFamily="18" charset="0"/>
                      </a:rPr>
                      <m:t>𝛿</m:t>
                    </m:r>
                  </m:oMath>
                </a14:m>
                <a:r>
                  <a:rPr lang="en-US" dirty="0"/>
                  <a:t>.</a:t>
                </a:r>
              </a:p>
              <a:p>
                <a:pPr marL="0" indent="0">
                  <a:buNone/>
                </a:pPr>
                <a:r>
                  <a:rPr lang="en-US" dirty="0"/>
                  <a:t>We will use the L1 norm on delta to do so.</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𝐿</m:t>
                      </m:r>
                      <m:d>
                        <m:dPr>
                          <m:ctrlPr>
                            <a:rPr lang="en-US" b="0" i="1" smtClean="0">
                              <a:latin typeface="Cambria Math" panose="02040503050406030204" pitchFamily="18" charset="0"/>
                            </a:rPr>
                          </m:ctrlPr>
                        </m:dPr>
                        <m:e>
                          <m:r>
                            <a:rPr lang="en-US" b="0" i="1" smtClean="0">
                              <a:latin typeface="Cambria Math" panose="02040503050406030204" pitchFamily="18" charset="0"/>
                            </a:rPr>
                            <m:t>𝛿</m:t>
                          </m:r>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𝛿</m:t>
                          </m:r>
                        </m:e>
                      </m:d>
                    </m:oMath>
                  </m:oMathPara>
                </a14:m>
                <a:endParaRPr lang="en-US" dirty="0"/>
              </a:p>
            </p:txBody>
          </p:sp>
        </mc:Choice>
        <mc:Fallback xmlns="">
          <p:sp>
            <p:nvSpPr>
              <p:cNvPr id="3" name="Content Placeholder 2">
                <a:extLst>
                  <a:ext uri="{FF2B5EF4-FFF2-40B4-BE49-F238E27FC236}">
                    <a16:creationId xmlns:a16="http://schemas.microsoft.com/office/drawing/2014/main" id="{7CEABDA2-36D3-4C8F-9FF0-ED15A8233A34}"/>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217" t="-1937"/>
                </a:stretch>
              </a:blipFill>
            </p:spPr>
            <p:txBody>
              <a:bodyPr/>
              <a:lstStyle/>
              <a:p>
                <a:r>
                  <a:rPr lang="en-GB">
                    <a:noFill/>
                  </a:rPr>
                  <a:t> </a:t>
                </a:r>
              </a:p>
            </p:txBody>
          </p:sp>
        </mc:Fallback>
      </mc:AlternateContent>
    </p:spTree>
    <p:extLst>
      <p:ext uri="{BB962C8B-B14F-4D97-AF65-F5344CB8AC3E}">
        <p14:creationId xmlns:p14="http://schemas.microsoft.com/office/powerpoint/2010/main" val="208766160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954510-69A4-4075-9A33-26AD0BA05ECB}"/>
              </a:ext>
            </a:extLst>
          </p:cNvPr>
          <p:cNvSpPr>
            <a:spLocks noGrp="1"/>
          </p:cNvSpPr>
          <p:nvPr>
            <p:ph type="title"/>
          </p:nvPr>
        </p:nvSpPr>
        <p:spPr/>
        <p:txBody>
          <a:bodyPr/>
          <a:lstStyle/>
          <a:p>
            <a:r>
              <a:rPr lang="en-US" dirty="0"/>
              <a:t>Toy example #3 (shown, but implementation out of the scope of this class)</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CEABDA2-36D3-4C8F-9FF0-ED15A8233A34}"/>
                  </a:ext>
                </a:extLst>
              </p:cNvPr>
              <p:cNvSpPr>
                <a:spLocks noGrp="1"/>
              </p:cNvSpPr>
              <p:nvPr>
                <p:ph idx="1"/>
              </p:nvPr>
            </p:nvSpPr>
            <p:spPr>
              <a:xfrm>
                <a:off x="838200" y="1825624"/>
                <a:ext cx="10515600" cy="5032375"/>
              </a:xfrm>
            </p:spPr>
            <p:txBody>
              <a:bodyPr>
                <a:normAutofit/>
              </a:bodyPr>
              <a:lstStyle/>
              <a:p>
                <a:pPr marL="0" indent="0">
                  <a:buNone/>
                </a:pPr>
                <a:r>
                  <a:rPr lang="en-US" dirty="0"/>
                  <a:t>To train this DNN, we need a loss function and weight update procedure of some sort.</a:t>
                </a:r>
              </a:p>
              <a:p>
                <a:pPr marL="0" indent="0">
                  <a:buNone/>
                </a:pPr>
                <a:r>
                  <a:rPr lang="en-US" dirty="0"/>
                  <a:t>To train our DNN, we want to minimize this error </a:t>
                </a:r>
                <a14:m>
                  <m:oMath xmlns:m="http://schemas.openxmlformats.org/officeDocument/2006/math">
                    <m:r>
                      <a:rPr lang="en-US" b="0" i="1" smtClean="0">
                        <a:latin typeface="Cambria Math" panose="02040503050406030204" pitchFamily="18" charset="0"/>
                      </a:rPr>
                      <m:t>𝛿</m:t>
                    </m:r>
                  </m:oMath>
                </a14:m>
                <a:r>
                  <a:rPr lang="en-US" dirty="0"/>
                  <a:t>.</a:t>
                </a:r>
              </a:p>
              <a:p>
                <a:pPr marL="0" indent="0">
                  <a:buNone/>
                </a:pPr>
                <a:r>
                  <a:rPr lang="en-US" dirty="0"/>
                  <a:t>We will use the L1 norm on delta to do so.</a:t>
                </a:r>
              </a:p>
              <a:p>
                <a:pPr marL="0" indent="0">
                  <a:buNone/>
                </a:pPr>
                <a:r>
                  <a:rPr lang="en-US" b="1" dirty="0"/>
                  <a:t>Note: </a:t>
                </a:r>
                <a:r>
                  <a:rPr lang="en-US" dirty="0"/>
                  <a:t>we can also use a slightly different loss function known as the </a:t>
                </a:r>
                <a:r>
                  <a:rPr lang="en-US" b="1" dirty="0"/>
                  <a:t>Huber loss</a:t>
                </a:r>
                <a:r>
                  <a:rPr lang="en-US" dirty="0"/>
                  <a:t>, which is slightly more robust to outliers.</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𝑑</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𝛿</m:t>
                          </m:r>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2"/>
                                    <m:mcJc m:val="center"/>
                                  </m:mcPr>
                                </m:mc>
                              </m:mcs>
                              <m:ctrlPr>
                                <a:rPr lang="en-US" b="0" i="1" smtClean="0">
                                  <a:latin typeface="Cambria Math" panose="02040503050406030204" pitchFamily="18" charset="0"/>
                                </a:rPr>
                              </m:ctrlPr>
                            </m:mPr>
                            <m:mr>
                              <m:e>
                                <m:f>
                                  <m:fPr>
                                    <m:ctrlPr>
                                      <a:rPr lang="en-US" b="0" i="1" smtClean="0">
                                        <a:latin typeface="Cambria Math" panose="02040503050406030204" pitchFamily="18" charset="0"/>
                                      </a:rPr>
                                    </m:ctrlPr>
                                  </m:fPr>
                                  <m:num>
                                    <m:r>
                                      <m:rPr>
                                        <m:brk m:alnAt="7"/>
                                      </m:rPr>
                                      <a:rPr lang="en-US" b="0" i="1" smtClean="0">
                                        <a:latin typeface="Cambria Math" panose="02040503050406030204" pitchFamily="18" charset="0"/>
                                      </a:rPr>
                                      <m:t>1</m:t>
                                    </m:r>
                                  </m:num>
                                  <m:den>
                                    <m:r>
                                      <m:rPr>
                                        <m:brk m:alnAt="7"/>
                                      </m:rPr>
                                      <a:rPr lang="en-US" b="0" i="1" smtClean="0">
                                        <a:latin typeface="Cambria Math" panose="02040503050406030204" pitchFamily="18" charset="0"/>
                                      </a:rPr>
                                      <m:t>2</m:t>
                                    </m:r>
                                  </m:den>
                                </m:f>
                                <m:sSup>
                                  <m:sSupPr>
                                    <m:ctrlPr>
                                      <a:rPr lang="en-US" b="0" i="1" smtClean="0">
                                        <a:latin typeface="Cambria Math" panose="02040503050406030204" pitchFamily="18" charset="0"/>
                                      </a:rPr>
                                    </m:ctrlPr>
                                  </m:sSupPr>
                                  <m:e>
                                    <m:r>
                                      <a:rPr lang="en-US" b="0" i="1" smtClean="0">
                                        <a:latin typeface="Cambria Math" panose="02040503050406030204" pitchFamily="18" charset="0"/>
                                      </a:rPr>
                                      <m:t>𝛿</m:t>
                                    </m:r>
                                  </m:e>
                                  <m:sup>
                                    <m:r>
                                      <a:rPr lang="en-US" b="0" i="1" smtClean="0">
                                        <a:latin typeface="Cambria Math" panose="02040503050406030204" pitchFamily="18" charset="0"/>
                                      </a:rPr>
                                      <m:t>2</m:t>
                                    </m:r>
                                  </m:sup>
                                </m:sSup>
                              </m:e>
                              <m:e>
                                <m:r>
                                  <a:rPr lang="en-US" b="0" i="1" smtClean="0">
                                    <a:latin typeface="Cambria Math" panose="02040503050406030204" pitchFamily="18" charset="0"/>
                                  </a:rPr>
                                  <m:t>𝑖𝑓</m:t>
                                </m:r>
                                <m:r>
                                  <a:rPr lang="en-US" b="0" i="1" smtClean="0">
                                    <a:latin typeface="Cambria Math" panose="02040503050406030204" pitchFamily="18" charset="0"/>
                                  </a:rPr>
                                  <m:t> |</m:t>
                                </m:r>
                                <m:r>
                                  <a:rPr lang="en-US" b="0" i="1" smtClean="0">
                                    <a:latin typeface="Cambria Math" panose="02040503050406030204" pitchFamily="18" charset="0"/>
                                  </a:rPr>
                                  <m:t>𝛿</m:t>
                                </m:r>
                                <m:r>
                                  <a:rPr lang="en-US" b="0" i="1" smtClean="0">
                                    <a:latin typeface="Cambria Math" panose="02040503050406030204" pitchFamily="18" charset="0"/>
                                  </a:rPr>
                                  <m:t>|≤</m:t>
                                </m:r>
                                <m:r>
                                  <a:rPr lang="en-US" b="0" i="1" smtClean="0">
                                    <a:latin typeface="Cambria Math" panose="02040503050406030204" pitchFamily="18" charset="0"/>
                                  </a:rPr>
                                  <m:t>𝑑</m:t>
                                </m:r>
                              </m:e>
                            </m:mr>
                            <m:mr>
                              <m:e>
                                <m:r>
                                  <a:rPr lang="en-US" b="0" i="1" smtClean="0">
                                    <a:latin typeface="Cambria Math" panose="02040503050406030204" pitchFamily="18" charset="0"/>
                                  </a:rPr>
                                  <m:t>𝑑</m:t>
                                </m:r>
                                <m:d>
                                  <m:dPr>
                                    <m:ctrlPr>
                                      <a:rPr lang="en-US" b="0" i="1" smtClean="0">
                                        <a:latin typeface="Cambria Math" panose="02040503050406030204" pitchFamily="18" charset="0"/>
                                      </a:rPr>
                                    </m:ctrlPr>
                                  </m:d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𝛿</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r>
                                      <a:rPr lang="en-US" b="0" i="1" smtClean="0">
                                        <a:latin typeface="Cambria Math" panose="02040503050406030204" pitchFamily="18" charset="0"/>
                                      </a:rPr>
                                      <m:t>𝑑</m:t>
                                    </m:r>
                                  </m:e>
                                </m:d>
                              </m:e>
                              <m:e>
                                <m:r>
                                  <a:rPr lang="en-US" b="0" i="1" smtClean="0">
                                    <a:latin typeface="Cambria Math" panose="02040503050406030204" pitchFamily="18" charset="0"/>
                                  </a:rPr>
                                  <m:t>𝑒𝑙𝑠𝑒</m:t>
                                </m:r>
                              </m:e>
                            </m:mr>
                          </m:m>
                        </m:e>
                      </m:d>
                    </m:oMath>
                  </m:oMathPara>
                </a14:m>
                <a:endParaRPr lang="en-US" dirty="0"/>
              </a:p>
            </p:txBody>
          </p:sp>
        </mc:Choice>
        <mc:Fallback xmlns="">
          <p:sp>
            <p:nvSpPr>
              <p:cNvPr id="3" name="Content Placeholder 2">
                <a:extLst>
                  <a:ext uri="{FF2B5EF4-FFF2-40B4-BE49-F238E27FC236}">
                    <a16:creationId xmlns:a16="http://schemas.microsoft.com/office/drawing/2014/main" id="{7CEABDA2-36D3-4C8F-9FF0-ED15A8233A34}"/>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217" t="-1937"/>
                </a:stretch>
              </a:blipFill>
            </p:spPr>
            <p:txBody>
              <a:bodyPr/>
              <a:lstStyle/>
              <a:p>
                <a:r>
                  <a:rPr lang="en-GB">
                    <a:noFill/>
                  </a:rPr>
                  <a:t> </a:t>
                </a:r>
              </a:p>
            </p:txBody>
          </p:sp>
        </mc:Fallback>
      </mc:AlternateContent>
    </p:spTree>
    <p:extLst>
      <p:ext uri="{BB962C8B-B14F-4D97-AF65-F5344CB8AC3E}">
        <p14:creationId xmlns:p14="http://schemas.microsoft.com/office/powerpoint/2010/main" val="303531571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0A31DB2-38D1-48E2-8D6A-B1C35396C369}"/>
              </a:ext>
            </a:extLst>
          </p:cNvPr>
          <p:cNvPicPr>
            <a:picLocks noChangeAspect="1"/>
          </p:cNvPicPr>
          <p:nvPr/>
        </p:nvPicPr>
        <p:blipFill rotWithShape="1">
          <a:blip r:embed="rId2"/>
          <a:srcRect l="10577" t="17231" r="63205" b="7488"/>
          <a:stretch/>
        </p:blipFill>
        <p:spPr>
          <a:xfrm>
            <a:off x="2274276" y="-543"/>
            <a:ext cx="7643447" cy="6858543"/>
          </a:xfrm>
          <a:prstGeom prst="rect">
            <a:avLst/>
          </a:prstGeom>
        </p:spPr>
      </p:pic>
    </p:spTree>
    <p:extLst>
      <p:ext uri="{BB962C8B-B14F-4D97-AF65-F5344CB8AC3E}">
        <p14:creationId xmlns:p14="http://schemas.microsoft.com/office/powerpoint/2010/main" val="264568183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943C9C-E0B7-460E-9D1A-CF23B4D1A57F}"/>
              </a:ext>
            </a:extLst>
          </p:cNvPr>
          <p:cNvSpPr>
            <a:spLocks noGrp="1"/>
          </p:cNvSpPr>
          <p:nvPr>
            <p:ph type="title"/>
          </p:nvPr>
        </p:nvSpPr>
        <p:spPr/>
        <p:txBody>
          <a:bodyPr/>
          <a:lstStyle/>
          <a:p>
            <a:r>
              <a:rPr lang="en-US" dirty="0"/>
              <a:t>Trainer function</a:t>
            </a:r>
            <a:endParaRPr lang="en-GB"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032434E9-A285-435C-A272-0F9703A0EAFE}"/>
                  </a:ext>
                </a:extLst>
              </p:cNvPr>
              <p:cNvSpPr>
                <a:spLocks noGrp="1"/>
              </p:cNvSpPr>
              <p:nvPr>
                <p:ph sz="half" idx="1"/>
              </p:nvPr>
            </p:nvSpPr>
            <p:spPr>
              <a:xfrm>
                <a:off x="838200" y="1825624"/>
                <a:ext cx="5181600" cy="5032375"/>
              </a:xfrm>
            </p:spPr>
            <p:txBody>
              <a:bodyPr>
                <a:normAutofit/>
              </a:bodyPr>
              <a:lstStyle/>
              <a:p>
                <a:r>
                  <a:rPr lang="en-US" dirty="0"/>
                  <a:t>Our trainer function will play the game 500 times.</a:t>
                </a:r>
              </a:p>
              <a:p>
                <a:r>
                  <a:rPr lang="en-US" dirty="0"/>
                  <a:t>Keep track of different histories over the 500 games.</a:t>
                </a:r>
              </a:p>
              <a:p>
                <a:r>
                  <a:rPr lang="en-US" dirty="0"/>
                  <a:t>Sample from history to train our main </a:t>
                </a:r>
                <a14:m>
                  <m:oMath xmlns:m="http://schemas.openxmlformats.org/officeDocument/2006/math">
                    <m:r>
                      <a:rPr lang="en-US" i="1" dirty="0" smtClean="0">
                        <a:latin typeface="Cambria Math" panose="02040503050406030204" pitchFamily="18" charset="0"/>
                      </a:rPr>
                      <m:t>𝑄</m:t>
                    </m:r>
                  </m:oMath>
                </a14:m>
                <a:r>
                  <a:rPr lang="en-US" dirty="0"/>
                  <a:t>-Network.</a:t>
                </a:r>
              </a:p>
              <a:p>
                <a:r>
                  <a:rPr lang="en-US" dirty="0"/>
                  <a:t>Backpropagate with mixed main and target </a:t>
                </a:r>
                <a14:m>
                  <m:oMath xmlns:m="http://schemas.openxmlformats.org/officeDocument/2006/math">
                    <m:r>
                      <a:rPr lang="en-US" i="1" dirty="0" smtClean="0">
                        <a:latin typeface="Cambria Math" panose="02040503050406030204" pitchFamily="18" charset="0"/>
                      </a:rPr>
                      <m:t>𝑄</m:t>
                    </m:r>
                  </m:oMath>
                </a14:m>
                <a:r>
                  <a:rPr lang="en-US" dirty="0"/>
                  <a:t>-networks values.</a:t>
                </a:r>
              </a:p>
              <a:p>
                <a:r>
                  <a:rPr lang="en-US" dirty="0"/>
                  <a:t>Occasionally update the target network.</a:t>
                </a:r>
                <a:endParaRPr lang="en-GB" dirty="0"/>
              </a:p>
            </p:txBody>
          </p:sp>
        </mc:Choice>
        <mc:Fallback xmlns="">
          <p:sp>
            <p:nvSpPr>
              <p:cNvPr id="4" name="Content Placeholder 3">
                <a:extLst>
                  <a:ext uri="{FF2B5EF4-FFF2-40B4-BE49-F238E27FC236}">
                    <a16:creationId xmlns:a16="http://schemas.microsoft.com/office/drawing/2014/main" id="{032434E9-A285-435C-A272-0F9703A0EAFE}"/>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118" t="-1937" r="-2706"/>
                </a:stretch>
              </a:blipFill>
            </p:spPr>
            <p:txBody>
              <a:bodyPr/>
              <a:lstStyle/>
              <a:p>
                <a:r>
                  <a:rPr lang="en-GB">
                    <a:noFill/>
                  </a:rPr>
                  <a:t> </a:t>
                </a:r>
              </a:p>
            </p:txBody>
          </p:sp>
        </mc:Fallback>
      </mc:AlternateContent>
      <p:pic>
        <p:nvPicPr>
          <p:cNvPr id="7" name="Picture 6">
            <a:extLst>
              <a:ext uri="{FF2B5EF4-FFF2-40B4-BE49-F238E27FC236}">
                <a16:creationId xmlns:a16="http://schemas.microsoft.com/office/drawing/2014/main" id="{95AD611F-4E53-42B1-9646-C6174B181B72}"/>
              </a:ext>
            </a:extLst>
          </p:cNvPr>
          <p:cNvPicPr>
            <a:picLocks noChangeAspect="1"/>
          </p:cNvPicPr>
          <p:nvPr/>
        </p:nvPicPr>
        <p:blipFill rotWithShape="1">
          <a:blip r:embed="rId3"/>
          <a:srcRect l="10577" t="18666" r="69615" b="12000"/>
          <a:stretch/>
        </p:blipFill>
        <p:spPr>
          <a:xfrm>
            <a:off x="6146802" y="136619"/>
            <a:ext cx="6019798" cy="6584762"/>
          </a:xfrm>
          <a:prstGeom prst="rect">
            <a:avLst/>
          </a:prstGeom>
        </p:spPr>
      </p:pic>
    </p:spTree>
    <p:extLst>
      <p:ext uri="{BB962C8B-B14F-4D97-AF65-F5344CB8AC3E}">
        <p14:creationId xmlns:p14="http://schemas.microsoft.com/office/powerpoint/2010/main" val="355997415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943C9C-E0B7-460E-9D1A-CF23B4D1A57F}"/>
              </a:ext>
            </a:extLst>
          </p:cNvPr>
          <p:cNvSpPr>
            <a:spLocks noGrp="1"/>
          </p:cNvSpPr>
          <p:nvPr>
            <p:ph type="title"/>
          </p:nvPr>
        </p:nvSpPr>
        <p:spPr/>
        <p:txBody>
          <a:bodyPr/>
          <a:lstStyle/>
          <a:p>
            <a:r>
              <a:rPr lang="en-US" dirty="0"/>
              <a:t>Training results</a:t>
            </a:r>
            <a:endParaRPr lang="en-GB"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032434E9-A285-435C-A272-0F9703A0EAFE}"/>
                  </a:ext>
                </a:extLst>
              </p:cNvPr>
              <p:cNvSpPr>
                <a:spLocks noGrp="1"/>
              </p:cNvSpPr>
              <p:nvPr>
                <p:ph sz="half" idx="1"/>
              </p:nvPr>
            </p:nvSpPr>
            <p:spPr>
              <a:xfrm>
                <a:off x="838200" y="1825624"/>
                <a:ext cx="5181600" cy="5032375"/>
              </a:xfrm>
            </p:spPr>
            <p:txBody>
              <a:bodyPr>
                <a:normAutofit/>
              </a:bodyPr>
              <a:lstStyle/>
              <a:p>
                <a:r>
                  <a:rPr lang="en-US" dirty="0"/>
                  <a:t>Our RL agent will learn to balance the pole on the cart, by playing the game.</a:t>
                </a:r>
              </a:p>
              <a:p>
                <a:r>
                  <a:rPr lang="en-US" dirty="0"/>
                  <a:t>Can display the length of each game/episode to see the progression!</a:t>
                </a:r>
              </a:p>
              <a:p>
                <a:endParaRPr lang="en-US" dirty="0"/>
              </a:p>
              <a:p>
                <a:r>
                  <a:rPr lang="en-US" dirty="0"/>
                  <a:t>This RL approach of training some DNNs to replace the </a:t>
                </a:r>
                <a14:m>
                  <m:oMath xmlns:m="http://schemas.openxmlformats.org/officeDocument/2006/math">
                    <m:r>
                      <a:rPr lang="en-US" i="1" dirty="0" smtClean="0">
                        <a:latin typeface="Cambria Math" panose="02040503050406030204" pitchFamily="18" charset="0"/>
                      </a:rPr>
                      <m:t>𝑄</m:t>
                    </m:r>
                  </m:oMath>
                </a14:m>
                <a:r>
                  <a:rPr lang="en-US" dirty="0"/>
                  <a:t> functions is commonly referred to as </a:t>
                </a:r>
                <a:r>
                  <a:rPr lang="en-US" b="1" dirty="0">
                    <a:solidFill>
                      <a:srgbClr val="00B050"/>
                    </a:solidFill>
                  </a:rPr>
                  <a:t>Deep </a:t>
                </a:r>
                <a14:m>
                  <m:oMath xmlns:m="http://schemas.openxmlformats.org/officeDocument/2006/math">
                    <m:r>
                      <a:rPr lang="en-US" b="1" i="1" dirty="0" smtClean="0">
                        <a:solidFill>
                          <a:srgbClr val="00B050"/>
                        </a:solidFill>
                        <a:latin typeface="Cambria Math" panose="02040503050406030204" pitchFamily="18" charset="0"/>
                      </a:rPr>
                      <m:t>𝑸</m:t>
                    </m:r>
                  </m:oMath>
                </a14:m>
                <a:r>
                  <a:rPr lang="en-US" b="1" dirty="0">
                    <a:solidFill>
                      <a:srgbClr val="00B050"/>
                    </a:solidFill>
                  </a:rPr>
                  <a:t>-learning</a:t>
                </a:r>
                <a:r>
                  <a:rPr lang="en-US" dirty="0"/>
                  <a:t>.</a:t>
                </a:r>
                <a:endParaRPr lang="en-GB" dirty="0"/>
              </a:p>
            </p:txBody>
          </p:sp>
        </mc:Choice>
        <mc:Fallback xmlns="">
          <p:sp>
            <p:nvSpPr>
              <p:cNvPr id="4" name="Content Placeholder 3">
                <a:extLst>
                  <a:ext uri="{FF2B5EF4-FFF2-40B4-BE49-F238E27FC236}">
                    <a16:creationId xmlns:a16="http://schemas.microsoft.com/office/drawing/2014/main" id="{032434E9-A285-435C-A272-0F9703A0EAFE}"/>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118" t="-1937" r="-235"/>
                </a:stretch>
              </a:blipFill>
            </p:spPr>
            <p:txBody>
              <a:bodyPr/>
              <a:lstStyle/>
              <a:p>
                <a:r>
                  <a:rPr lang="en-GB">
                    <a:noFill/>
                  </a:rPr>
                  <a:t> </a:t>
                </a:r>
              </a:p>
            </p:txBody>
          </p:sp>
        </mc:Fallback>
      </mc:AlternateContent>
      <p:pic>
        <p:nvPicPr>
          <p:cNvPr id="5" name="Picture 4">
            <a:extLst>
              <a:ext uri="{FF2B5EF4-FFF2-40B4-BE49-F238E27FC236}">
                <a16:creationId xmlns:a16="http://schemas.microsoft.com/office/drawing/2014/main" id="{DA5A85DD-8E43-43C1-B017-98B21865202E}"/>
              </a:ext>
            </a:extLst>
          </p:cNvPr>
          <p:cNvPicPr>
            <a:picLocks noChangeAspect="1"/>
          </p:cNvPicPr>
          <p:nvPr/>
        </p:nvPicPr>
        <p:blipFill rotWithShape="1">
          <a:blip r:embed="rId3"/>
          <a:srcRect l="10642" t="46974" r="77051" b="25539"/>
          <a:stretch/>
        </p:blipFill>
        <p:spPr>
          <a:xfrm>
            <a:off x="7127631" y="3429000"/>
            <a:ext cx="4687277" cy="3271333"/>
          </a:xfrm>
          <a:prstGeom prst="rect">
            <a:avLst/>
          </a:prstGeom>
        </p:spPr>
      </p:pic>
      <p:pic>
        <p:nvPicPr>
          <p:cNvPr id="8" name="Picture 7">
            <a:extLst>
              <a:ext uri="{FF2B5EF4-FFF2-40B4-BE49-F238E27FC236}">
                <a16:creationId xmlns:a16="http://schemas.microsoft.com/office/drawing/2014/main" id="{78578F93-9341-4632-9659-4741C58808BE}"/>
              </a:ext>
            </a:extLst>
          </p:cNvPr>
          <p:cNvPicPr>
            <a:picLocks noChangeAspect="1"/>
          </p:cNvPicPr>
          <p:nvPr/>
        </p:nvPicPr>
        <p:blipFill rotWithShape="1">
          <a:blip r:embed="rId4"/>
          <a:srcRect l="10641" t="38154" r="70000" b="32718"/>
          <a:stretch/>
        </p:blipFill>
        <p:spPr>
          <a:xfrm>
            <a:off x="6096000" y="365125"/>
            <a:ext cx="6092540" cy="2864703"/>
          </a:xfrm>
          <a:prstGeom prst="rect">
            <a:avLst/>
          </a:prstGeom>
        </p:spPr>
      </p:pic>
    </p:spTree>
    <p:extLst>
      <p:ext uri="{BB962C8B-B14F-4D97-AF65-F5344CB8AC3E}">
        <p14:creationId xmlns:p14="http://schemas.microsoft.com/office/powerpoint/2010/main" val="35764981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C7C29A8-2AD3-4A10-B1A8-5DE45F3CF7C9}"/>
              </a:ext>
            </a:extLst>
          </p:cNvPr>
          <p:cNvSpPr>
            <a:spLocks noGrp="1"/>
          </p:cNvSpPr>
          <p:nvPr>
            <p:ph type="title"/>
          </p:nvPr>
        </p:nvSpPr>
        <p:spPr/>
        <p:txBody>
          <a:bodyPr/>
          <a:lstStyle/>
          <a:p>
            <a:r>
              <a:rPr lang="en-US" dirty="0"/>
              <a:t>Exploration and exploitation tradeoff</a:t>
            </a:r>
            <a:endParaRPr lang="en-GB" dirty="0"/>
          </a:p>
        </p:txBody>
      </p:sp>
      <p:sp>
        <p:nvSpPr>
          <p:cNvPr id="6" name="Content Placeholder 5">
            <a:extLst>
              <a:ext uri="{FF2B5EF4-FFF2-40B4-BE49-F238E27FC236}">
                <a16:creationId xmlns:a16="http://schemas.microsoft.com/office/drawing/2014/main" id="{5726A3F2-1F1B-4E81-A17A-82DB02D37DAF}"/>
              </a:ext>
            </a:extLst>
          </p:cNvPr>
          <p:cNvSpPr>
            <a:spLocks noGrp="1"/>
          </p:cNvSpPr>
          <p:nvPr>
            <p:ph sz="half" idx="1"/>
          </p:nvPr>
        </p:nvSpPr>
        <p:spPr>
          <a:xfrm>
            <a:off x="838200" y="1825625"/>
            <a:ext cx="5181600" cy="5032374"/>
          </a:xfrm>
        </p:spPr>
        <p:txBody>
          <a:bodyPr>
            <a:normAutofit lnSpcReduction="10000"/>
          </a:bodyPr>
          <a:lstStyle/>
          <a:p>
            <a:pPr marL="0" indent="0">
              <a:buNone/>
            </a:pPr>
            <a:r>
              <a:rPr lang="en-US" b="1" dirty="0"/>
              <a:t>Definition (</a:t>
            </a:r>
            <a:r>
              <a:rPr lang="en-US" b="1" dirty="0">
                <a:solidFill>
                  <a:srgbClr val="00B050"/>
                </a:solidFill>
              </a:rPr>
              <a:t>exploration </a:t>
            </a:r>
            <a:r>
              <a:rPr lang="en-US" b="1" dirty="0"/>
              <a:t>and</a:t>
            </a:r>
            <a:r>
              <a:rPr lang="en-US" b="1" dirty="0">
                <a:solidFill>
                  <a:srgbClr val="00B050"/>
                </a:solidFill>
              </a:rPr>
              <a:t> exploitation</a:t>
            </a:r>
            <a:r>
              <a:rPr lang="en-US" b="1" dirty="0"/>
              <a:t>):</a:t>
            </a:r>
          </a:p>
          <a:p>
            <a:pPr marL="0" indent="0">
              <a:buNone/>
            </a:pPr>
            <a:r>
              <a:rPr lang="en-US" dirty="0"/>
              <a:t>The phase during which, you try out things to acquire knowledge about the problem is called </a:t>
            </a:r>
            <a:r>
              <a:rPr lang="en-US" b="1" dirty="0">
                <a:solidFill>
                  <a:srgbClr val="00B050"/>
                </a:solidFill>
              </a:rPr>
              <a:t>exploration</a:t>
            </a:r>
            <a:r>
              <a:rPr lang="en-US" dirty="0"/>
              <a:t>.</a:t>
            </a:r>
          </a:p>
          <a:p>
            <a:pPr marL="0" indent="0">
              <a:buNone/>
            </a:pPr>
            <a:r>
              <a:rPr lang="en-US" dirty="0"/>
              <a:t>The second phase, where you rely on your acquired knowledge, and play what you feel is the best move, is called </a:t>
            </a:r>
            <a:r>
              <a:rPr lang="en-US" b="1" dirty="0">
                <a:solidFill>
                  <a:srgbClr val="00B050"/>
                </a:solidFill>
              </a:rPr>
              <a:t>exploitation</a:t>
            </a:r>
            <a:r>
              <a:rPr lang="en-US" dirty="0"/>
              <a:t>.</a:t>
            </a:r>
            <a:endParaRPr lang="en-GB" dirty="0"/>
          </a:p>
        </p:txBody>
      </p:sp>
      <p:sp>
        <p:nvSpPr>
          <p:cNvPr id="2" name="Content Placeholder 1">
            <a:extLst>
              <a:ext uri="{FF2B5EF4-FFF2-40B4-BE49-F238E27FC236}">
                <a16:creationId xmlns:a16="http://schemas.microsoft.com/office/drawing/2014/main" id="{925007E7-BF0E-4DC0-9114-93587172962D}"/>
              </a:ext>
            </a:extLst>
          </p:cNvPr>
          <p:cNvSpPr>
            <a:spLocks noGrp="1"/>
          </p:cNvSpPr>
          <p:nvPr>
            <p:ph sz="half" idx="2"/>
          </p:nvPr>
        </p:nvSpPr>
        <p:spPr>
          <a:xfrm>
            <a:off x="6172200" y="1825624"/>
            <a:ext cx="5181600" cy="5032375"/>
          </a:xfrm>
        </p:spPr>
        <p:txBody>
          <a:bodyPr>
            <a:normAutofit lnSpcReduction="10000"/>
          </a:bodyPr>
          <a:lstStyle/>
          <a:p>
            <a:pPr marL="0" indent="0">
              <a:buNone/>
            </a:pPr>
            <a:r>
              <a:rPr lang="en-US" b="1" dirty="0"/>
              <a:t>Definition (</a:t>
            </a:r>
            <a:r>
              <a:rPr lang="en-US" b="1" dirty="0">
                <a:solidFill>
                  <a:srgbClr val="00B050"/>
                </a:solidFill>
              </a:rPr>
              <a:t>exploration vs. exploitation tradeoff</a:t>
            </a:r>
            <a:r>
              <a:rPr lang="en-US" b="1" dirty="0"/>
              <a:t>):</a:t>
            </a:r>
          </a:p>
          <a:p>
            <a:pPr marL="0" indent="0">
              <a:buNone/>
            </a:pPr>
            <a:r>
              <a:rPr lang="en-US" dirty="0"/>
              <a:t>A good RL-based AI, needs to smartly combine </a:t>
            </a:r>
            <a:r>
              <a:rPr lang="en-US" b="1" dirty="0">
                <a:solidFill>
                  <a:srgbClr val="00B050"/>
                </a:solidFill>
              </a:rPr>
              <a:t>exploration</a:t>
            </a:r>
            <a:r>
              <a:rPr lang="en-US" dirty="0"/>
              <a:t> and </a:t>
            </a:r>
            <a:r>
              <a:rPr lang="en-US" b="1" dirty="0">
                <a:solidFill>
                  <a:srgbClr val="00B050"/>
                </a:solidFill>
              </a:rPr>
              <a:t>exploitation </a:t>
            </a:r>
            <a:r>
              <a:rPr lang="en-US" dirty="0"/>
              <a:t>phases.</a:t>
            </a:r>
          </a:p>
          <a:p>
            <a:r>
              <a:rPr lang="en-US" b="1" dirty="0"/>
              <a:t>Too much exploration? </a:t>
            </a:r>
            <a:r>
              <a:rPr lang="en-US" dirty="0"/>
              <a:t>You have wasted coins trying out bad machines.</a:t>
            </a:r>
          </a:p>
          <a:p>
            <a:r>
              <a:rPr lang="en-US" b="1" dirty="0"/>
              <a:t>No enough exploration? </a:t>
            </a:r>
            <a:r>
              <a:rPr lang="en-US" dirty="0"/>
              <a:t>You might end up choosing the wrong machine as the “best” one.</a:t>
            </a:r>
          </a:p>
          <a:p>
            <a:pPr marL="0" indent="0">
              <a:buNone/>
            </a:pPr>
            <a:endParaRPr lang="en-GB" dirty="0"/>
          </a:p>
        </p:txBody>
      </p:sp>
    </p:spTree>
    <p:extLst>
      <p:ext uri="{BB962C8B-B14F-4D97-AF65-F5344CB8AC3E}">
        <p14:creationId xmlns:p14="http://schemas.microsoft.com/office/powerpoint/2010/main" val="195042226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E1C1EB-63FF-4052-8BBB-6E51F63F249B}"/>
              </a:ext>
            </a:extLst>
          </p:cNvPr>
          <p:cNvSpPr>
            <a:spLocks noGrp="1"/>
          </p:cNvSpPr>
          <p:nvPr>
            <p:ph type="title"/>
          </p:nvPr>
        </p:nvSpPr>
        <p:spPr/>
        <p:txBody>
          <a:bodyPr/>
          <a:lstStyle/>
          <a:p>
            <a:r>
              <a:rPr lang="en-US" dirty="0"/>
              <a:t>Following this cart-pole balance idea…</a:t>
            </a:r>
            <a:endParaRPr lang="en-GB" dirty="0"/>
          </a:p>
        </p:txBody>
      </p:sp>
      <p:pic>
        <p:nvPicPr>
          <p:cNvPr id="5" name="Picture 4">
            <a:extLst>
              <a:ext uri="{FF2B5EF4-FFF2-40B4-BE49-F238E27FC236}">
                <a16:creationId xmlns:a16="http://schemas.microsoft.com/office/drawing/2014/main" id="{C3D3F2A6-0456-45AE-B314-9457619DC2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14978" y="2180493"/>
            <a:ext cx="5782260" cy="3812198"/>
          </a:xfrm>
          <a:prstGeom prst="rect">
            <a:avLst/>
          </a:prstGeom>
        </p:spPr>
      </p:pic>
      <p:sp>
        <p:nvSpPr>
          <p:cNvPr id="6" name="Content Placeholder 2">
            <a:extLst>
              <a:ext uri="{FF2B5EF4-FFF2-40B4-BE49-F238E27FC236}">
                <a16:creationId xmlns:a16="http://schemas.microsoft.com/office/drawing/2014/main" id="{D310B019-2897-4D6B-8500-D67A964AE4B8}"/>
              </a:ext>
            </a:extLst>
          </p:cNvPr>
          <p:cNvSpPr>
            <a:spLocks noGrp="1"/>
          </p:cNvSpPr>
          <p:nvPr>
            <p:ph sz="half" idx="1"/>
          </p:nvPr>
        </p:nvSpPr>
        <p:spPr>
          <a:xfrm>
            <a:off x="838200" y="1825624"/>
            <a:ext cx="5181600" cy="5032375"/>
          </a:xfrm>
        </p:spPr>
        <p:txBody>
          <a:bodyPr>
            <a:normAutofit/>
          </a:bodyPr>
          <a:lstStyle/>
          <a:p>
            <a:r>
              <a:rPr lang="en-US" dirty="0"/>
              <a:t>Train an AI to keep a robot on its feet, despite some </a:t>
            </a:r>
            <a:r>
              <a:rPr lang="en-US" i="1" dirty="0"/>
              <a:t>“minor environment perturbations”</a:t>
            </a:r>
            <a:br>
              <a:rPr lang="en-US" i="1" dirty="0"/>
            </a:br>
            <a:r>
              <a:rPr lang="en-US" i="1" dirty="0"/>
              <a:t>(a polite way of saying you kick the hell out of the robot for fun).</a:t>
            </a:r>
          </a:p>
          <a:p>
            <a:r>
              <a:rPr lang="en-US" dirty="0"/>
              <a:t>Video: </a:t>
            </a:r>
            <a:r>
              <a:rPr lang="en-US" dirty="0">
                <a:hlinkClick r:id="rId3"/>
              </a:rPr>
              <a:t>https://www.youtube.com/watch?v=NR32ULxbjYc</a:t>
            </a:r>
            <a:r>
              <a:rPr lang="en-US" dirty="0"/>
              <a:t> </a:t>
            </a:r>
          </a:p>
          <a:p>
            <a:r>
              <a:rPr lang="en-US" b="1" dirty="0" err="1">
                <a:solidFill>
                  <a:schemeClr val="accent2">
                    <a:lumMod val="50000"/>
                  </a:schemeClr>
                </a:solidFill>
              </a:rPr>
              <a:t>BostonDynamics</a:t>
            </a:r>
            <a:r>
              <a:rPr lang="en-US" dirty="0"/>
              <a:t> blog: </a:t>
            </a:r>
            <a:r>
              <a:rPr lang="en-US" dirty="0">
                <a:hlinkClick r:id="rId4"/>
              </a:rPr>
              <a:t>https://blog.bostondynamics.com/</a:t>
            </a:r>
            <a:endParaRPr lang="en-US" dirty="0"/>
          </a:p>
          <a:p>
            <a:endParaRPr lang="en-GB" dirty="0"/>
          </a:p>
        </p:txBody>
      </p:sp>
    </p:spTree>
    <p:extLst>
      <p:ext uri="{BB962C8B-B14F-4D97-AF65-F5344CB8AC3E}">
        <p14:creationId xmlns:p14="http://schemas.microsoft.com/office/powerpoint/2010/main" val="129415985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E1C1EB-63FF-4052-8BBB-6E51F63F249B}"/>
              </a:ext>
            </a:extLst>
          </p:cNvPr>
          <p:cNvSpPr>
            <a:spLocks noGrp="1"/>
          </p:cNvSpPr>
          <p:nvPr>
            <p:ph type="title"/>
          </p:nvPr>
        </p:nvSpPr>
        <p:spPr/>
        <p:txBody>
          <a:bodyPr>
            <a:normAutofit/>
          </a:bodyPr>
          <a:lstStyle/>
          <a:p>
            <a:r>
              <a:rPr lang="en-US" dirty="0"/>
              <a:t>Following this idea of using computer vision to identify state and act…</a:t>
            </a:r>
            <a:endParaRPr lang="en-GB" dirty="0"/>
          </a:p>
        </p:txBody>
      </p:sp>
      <p:sp>
        <p:nvSpPr>
          <p:cNvPr id="3" name="Content Placeholder 2">
            <a:extLst>
              <a:ext uri="{FF2B5EF4-FFF2-40B4-BE49-F238E27FC236}">
                <a16:creationId xmlns:a16="http://schemas.microsoft.com/office/drawing/2014/main" id="{CA572290-A04A-43A3-A425-B7155AEE63E5}"/>
              </a:ext>
            </a:extLst>
          </p:cNvPr>
          <p:cNvSpPr>
            <a:spLocks noGrp="1"/>
          </p:cNvSpPr>
          <p:nvPr>
            <p:ph sz="half" idx="1"/>
          </p:nvPr>
        </p:nvSpPr>
        <p:spPr>
          <a:xfrm>
            <a:off x="838200" y="1825624"/>
            <a:ext cx="5181600" cy="5032375"/>
          </a:xfrm>
        </p:spPr>
        <p:txBody>
          <a:bodyPr>
            <a:normAutofit/>
          </a:bodyPr>
          <a:lstStyle/>
          <a:p>
            <a:r>
              <a:rPr lang="en-US" dirty="0"/>
              <a:t>Train an AI to play video games with Deep Reinforcement Learning (</a:t>
            </a:r>
            <a:r>
              <a:rPr lang="en-US" dirty="0" err="1"/>
              <a:t>Mnih</a:t>
            </a:r>
            <a:r>
              <a:rPr lang="en-US" dirty="0"/>
              <a:t>, 2013)!</a:t>
            </a:r>
          </a:p>
          <a:p>
            <a:r>
              <a:rPr lang="en-US" dirty="0"/>
              <a:t>Paper: </a:t>
            </a:r>
            <a:r>
              <a:rPr lang="en-US" dirty="0">
                <a:hlinkClick r:id="rId2"/>
              </a:rPr>
              <a:t>https://www.cs.toronto.edu/~vmnih/docs/dqn.pdf</a:t>
            </a:r>
            <a:r>
              <a:rPr lang="en-US" dirty="0"/>
              <a:t> </a:t>
            </a:r>
          </a:p>
          <a:p>
            <a:r>
              <a:rPr lang="en-US" dirty="0"/>
              <a:t>Video: </a:t>
            </a:r>
            <a:r>
              <a:rPr lang="en-US" dirty="0">
                <a:hlinkClick r:id="rId3"/>
              </a:rPr>
              <a:t>https://www.youtube.com/watch?v=TmPfTpjtdgg</a:t>
            </a:r>
            <a:r>
              <a:rPr lang="en-US" dirty="0"/>
              <a:t> </a:t>
            </a:r>
            <a:endParaRPr lang="en-GB" dirty="0"/>
          </a:p>
        </p:txBody>
      </p:sp>
      <p:pic>
        <p:nvPicPr>
          <p:cNvPr id="6" name="Picture 5">
            <a:extLst>
              <a:ext uri="{FF2B5EF4-FFF2-40B4-BE49-F238E27FC236}">
                <a16:creationId xmlns:a16="http://schemas.microsoft.com/office/drawing/2014/main" id="{0FC2796A-8E3F-4DAE-9D08-F6E46684D5D6}"/>
              </a:ext>
            </a:extLst>
          </p:cNvPr>
          <p:cNvPicPr>
            <a:picLocks noChangeAspect="1"/>
          </p:cNvPicPr>
          <p:nvPr/>
        </p:nvPicPr>
        <p:blipFill rotWithShape="1">
          <a:blip r:embed="rId4"/>
          <a:srcRect l="60641" t="36717" r="21026" b="25539"/>
          <a:stretch/>
        </p:blipFill>
        <p:spPr>
          <a:xfrm>
            <a:off x="6045202" y="2063262"/>
            <a:ext cx="6146798" cy="3954584"/>
          </a:xfrm>
          <a:prstGeom prst="rect">
            <a:avLst/>
          </a:prstGeom>
        </p:spPr>
      </p:pic>
    </p:spTree>
    <p:extLst>
      <p:ext uri="{BB962C8B-B14F-4D97-AF65-F5344CB8AC3E}">
        <p14:creationId xmlns:p14="http://schemas.microsoft.com/office/powerpoint/2010/main" val="244813273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33F64-ACBF-414C-8E71-06E4F9517B15}"/>
              </a:ext>
            </a:extLst>
          </p:cNvPr>
          <p:cNvSpPr>
            <a:spLocks noGrp="1"/>
          </p:cNvSpPr>
          <p:nvPr>
            <p:ph type="title"/>
          </p:nvPr>
        </p:nvSpPr>
        <p:spPr/>
        <p:txBody>
          <a:bodyPr/>
          <a:lstStyle/>
          <a:p>
            <a:r>
              <a:rPr lang="en-US" dirty="0"/>
              <a:t>Learn more about these topics</a:t>
            </a:r>
            <a:endParaRPr lang="en-GB" dirty="0"/>
          </a:p>
        </p:txBody>
      </p:sp>
      <p:sp>
        <p:nvSpPr>
          <p:cNvPr id="3" name="Content Placeholder 2">
            <a:extLst>
              <a:ext uri="{FF2B5EF4-FFF2-40B4-BE49-F238E27FC236}">
                <a16:creationId xmlns:a16="http://schemas.microsoft.com/office/drawing/2014/main" id="{C71C8DD6-14D1-44DF-9843-EFEDF44E39A2}"/>
              </a:ext>
            </a:extLst>
          </p:cNvPr>
          <p:cNvSpPr>
            <a:spLocks noGrp="1"/>
          </p:cNvSpPr>
          <p:nvPr>
            <p:ph idx="1"/>
          </p:nvPr>
        </p:nvSpPr>
        <p:spPr>
          <a:xfrm>
            <a:off x="838200" y="1825624"/>
            <a:ext cx="10515600" cy="5032375"/>
          </a:xfrm>
        </p:spPr>
        <p:txBody>
          <a:bodyPr>
            <a:normAutofit/>
          </a:bodyPr>
          <a:lstStyle/>
          <a:p>
            <a:pPr marL="0" indent="0">
              <a:buNone/>
            </a:pPr>
            <a:r>
              <a:rPr lang="en-US" dirty="0"/>
              <a:t>Out of class, for those of you who are curious</a:t>
            </a:r>
          </a:p>
          <a:p>
            <a:r>
              <a:rPr lang="en-US" dirty="0"/>
              <a:t>[</a:t>
            </a:r>
            <a:r>
              <a:rPr lang="en-US" dirty="0" err="1"/>
              <a:t>TheBibleOfRL</a:t>
            </a:r>
            <a:r>
              <a:rPr lang="en-US" dirty="0"/>
              <a:t>] R. </a:t>
            </a:r>
            <a:r>
              <a:rPr lang="en-US" b="1" dirty="0">
                <a:solidFill>
                  <a:schemeClr val="accent2">
                    <a:lumMod val="50000"/>
                  </a:schemeClr>
                </a:solidFill>
              </a:rPr>
              <a:t>Sutton</a:t>
            </a:r>
            <a:r>
              <a:rPr lang="en-US" dirty="0"/>
              <a:t> et al., “Reinforcement learning: An Introduction, 2nd edition”, 2018.</a:t>
            </a:r>
            <a:br>
              <a:rPr lang="en-US" dirty="0"/>
            </a:br>
            <a:r>
              <a:rPr lang="en-US" dirty="0">
                <a:hlinkClick r:id="rId2"/>
              </a:rPr>
              <a:t>http://www.incompleteideas.net/book/RLbook2020.pdf</a:t>
            </a:r>
            <a:endParaRPr lang="en-US" dirty="0"/>
          </a:p>
          <a:p>
            <a:r>
              <a:rPr lang="en-US" dirty="0"/>
              <a:t>[Mnih2018] </a:t>
            </a:r>
            <a:r>
              <a:rPr lang="en-US" b="1" dirty="0" err="1">
                <a:solidFill>
                  <a:schemeClr val="accent2">
                    <a:lumMod val="50000"/>
                  </a:schemeClr>
                </a:solidFill>
              </a:rPr>
              <a:t>Mnih</a:t>
            </a:r>
            <a:r>
              <a:rPr lang="en-US" dirty="0"/>
              <a:t> et al., “Playing Atari with Deep Reinforcement Learning”, 2018.</a:t>
            </a:r>
            <a:br>
              <a:rPr lang="en-US" dirty="0"/>
            </a:br>
            <a:r>
              <a:rPr lang="en-US" dirty="0">
                <a:hlinkClick r:id="rId3"/>
              </a:rPr>
              <a:t>https://arxiv.org/abs/1312.5602</a:t>
            </a:r>
            <a:endParaRPr lang="en-US" dirty="0"/>
          </a:p>
          <a:p>
            <a:r>
              <a:rPr lang="en-US" dirty="0"/>
              <a:t>The </a:t>
            </a:r>
            <a:r>
              <a:rPr lang="en-US" b="1" dirty="0" err="1">
                <a:solidFill>
                  <a:schemeClr val="accent2">
                    <a:lumMod val="50000"/>
                  </a:schemeClr>
                </a:solidFill>
              </a:rPr>
              <a:t>BostonDynamics</a:t>
            </a:r>
            <a:r>
              <a:rPr lang="en-US" dirty="0"/>
              <a:t> blog (some more robots updates!)</a:t>
            </a:r>
            <a:br>
              <a:rPr lang="en-US" dirty="0"/>
            </a:br>
            <a:r>
              <a:rPr lang="en-US" dirty="0">
                <a:hlinkClick r:id="rId4"/>
              </a:rPr>
              <a:t>https://blog.bostondynamics.com/</a:t>
            </a:r>
            <a:endParaRPr lang="en-US" dirty="0"/>
          </a:p>
          <a:p>
            <a:endParaRPr lang="en-US" dirty="0"/>
          </a:p>
          <a:p>
            <a:endParaRPr lang="en-US" dirty="0"/>
          </a:p>
          <a:p>
            <a:endParaRPr lang="en-US" dirty="0"/>
          </a:p>
          <a:p>
            <a:endParaRPr lang="en-US" dirty="0"/>
          </a:p>
          <a:p>
            <a:endParaRPr lang="en-US" dirty="0"/>
          </a:p>
          <a:p>
            <a:endParaRPr lang="en-GB" dirty="0"/>
          </a:p>
        </p:txBody>
      </p:sp>
    </p:spTree>
    <p:extLst>
      <p:ext uri="{BB962C8B-B14F-4D97-AF65-F5344CB8AC3E}">
        <p14:creationId xmlns:p14="http://schemas.microsoft.com/office/powerpoint/2010/main" val="162473712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7FECA-DD1F-46E4-A54B-C12AD2593CF2}"/>
              </a:ext>
            </a:extLst>
          </p:cNvPr>
          <p:cNvSpPr>
            <a:spLocks noGrp="1"/>
          </p:cNvSpPr>
          <p:nvPr>
            <p:ph type="title"/>
          </p:nvPr>
        </p:nvSpPr>
        <p:spPr/>
        <p:txBody>
          <a:bodyPr/>
          <a:lstStyle/>
          <a:p>
            <a:r>
              <a:rPr lang="en-US" dirty="0"/>
              <a:t>Learn more about these topics</a:t>
            </a:r>
            <a:endParaRPr lang="en-GB" dirty="0"/>
          </a:p>
        </p:txBody>
      </p:sp>
      <p:sp>
        <p:nvSpPr>
          <p:cNvPr id="3" name="Content Placeholder 2">
            <a:extLst>
              <a:ext uri="{FF2B5EF4-FFF2-40B4-BE49-F238E27FC236}">
                <a16:creationId xmlns:a16="http://schemas.microsoft.com/office/drawing/2014/main" id="{224DE418-5082-4DD8-98DA-CBA97730ABB3}"/>
              </a:ext>
            </a:extLst>
          </p:cNvPr>
          <p:cNvSpPr>
            <a:spLocks noGrp="1"/>
          </p:cNvSpPr>
          <p:nvPr>
            <p:ph idx="1"/>
          </p:nvPr>
        </p:nvSpPr>
        <p:spPr>
          <a:xfrm>
            <a:off x="838200" y="1825624"/>
            <a:ext cx="10515600" cy="5032375"/>
          </a:xfrm>
        </p:spPr>
        <p:txBody>
          <a:bodyPr>
            <a:normAutofit lnSpcReduction="10000"/>
          </a:bodyPr>
          <a:lstStyle/>
          <a:p>
            <a:pPr marL="0" indent="0">
              <a:buNone/>
            </a:pPr>
            <a:r>
              <a:rPr lang="en-US" dirty="0"/>
              <a:t>Tracking important names (Track their works and follow them on Scholar, Twitter, or whatever works for you!)</a:t>
            </a:r>
          </a:p>
          <a:p>
            <a:r>
              <a:rPr lang="en-GB" b="1" dirty="0"/>
              <a:t>Richard </a:t>
            </a:r>
            <a:r>
              <a:rPr lang="en-GB" b="1" dirty="0">
                <a:solidFill>
                  <a:schemeClr val="accent2">
                    <a:lumMod val="50000"/>
                  </a:schemeClr>
                </a:solidFill>
              </a:rPr>
              <a:t>Sutton</a:t>
            </a:r>
            <a:r>
              <a:rPr lang="en-GB" b="1" dirty="0"/>
              <a:t>: Professor </a:t>
            </a:r>
            <a:r>
              <a:rPr lang="en-GB" dirty="0"/>
              <a:t>at</a:t>
            </a:r>
            <a:r>
              <a:rPr lang="en-GB" b="1" dirty="0"/>
              <a:t> University of Alberta, </a:t>
            </a:r>
            <a:r>
              <a:rPr lang="en-US" dirty="0"/>
              <a:t>also </a:t>
            </a:r>
            <a:r>
              <a:rPr lang="en-US" b="1" dirty="0"/>
              <a:t>DeepMind</a:t>
            </a:r>
            <a:r>
              <a:rPr lang="en-US" dirty="0"/>
              <a:t>.</a:t>
            </a:r>
            <a:br>
              <a:rPr lang="en-US" dirty="0"/>
            </a:br>
            <a:r>
              <a:rPr lang="en-US" dirty="0"/>
              <a:t>Co-author of the Bible of RL (possibly most influential professor in the field of RL).</a:t>
            </a:r>
            <a:br>
              <a:rPr lang="en-US" dirty="0"/>
            </a:br>
            <a:r>
              <a:rPr lang="en-US" dirty="0">
                <a:hlinkClick r:id="rId2"/>
              </a:rPr>
              <a:t>https://scholar.google.ca/citations?user=6m4wv6gAAAAJ&amp;hl=en</a:t>
            </a:r>
            <a:br>
              <a:rPr lang="en-US" dirty="0"/>
            </a:br>
            <a:r>
              <a:rPr lang="en-US" dirty="0">
                <a:hlinkClick r:id="rId3"/>
              </a:rPr>
              <a:t>https://www.ualberta.ca/admissions-programs/online-courses/reinforcement-learning/index.html</a:t>
            </a:r>
            <a:br>
              <a:rPr lang="en-US" dirty="0"/>
            </a:br>
            <a:r>
              <a:rPr lang="en-US" dirty="0">
                <a:hlinkClick r:id="rId4"/>
              </a:rPr>
              <a:t>http://www.incompleteideas.net/book/RLbook2020.pdf</a:t>
            </a:r>
            <a:endParaRPr lang="en-US" dirty="0"/>
          </a:p>
          <a:p>
            <a:r>
              <a:rPr lang="en-GB" b="1" dirty="0"/>
              <a:t>Andrew </a:t>
            </a:r>
            <a:r>
              <a:rPr lang="en-GB" b="1" dirty="0" err="1">
                <a:solidFill>
                  <a:schemeClr val="accent2">
                    <a:lumMod val="50000"/>
                  </a:schemeClr>
                </a:solidFill>
              </a:rPr>
              <a:t>Barto</a:t>
            </a:r>
            <a:r>
              <a:rPr lang="en-GB" b="1" dirty="0"/>
              <a:t>: Professor</a:t>
            </a:r>
            <a:r>
              <a:rPr lang="en-GB" dirty="0"/>
              <a:t> at </a:t>
            </a:r>
            <a:r>
              <a:rPr lang="en-GB" b="1" dirty="0"/>
              <a:t>University</a:t>
            </a:r>
            <a:r>
              <a:rPr lang="en-GB" dirty="0"/>
              <a:t> </a:t>
            </a:r>
            <a:r>
              <a:rPr lang="en-GB" b="1" dirty="0"/>
              <a:t>of</a:t>
            </a:r>
            <a:r>
              <a:rPr lang="en-GB" dirty="0"/>
              <a:t> </a:t>
            </a:r>
            <a:r>
              <a:rPr lang="en-GB" b="1" dirty="0" err="1"/>
              <a:t>Massachussets</a:t>
            </a:r>
            <a:r>
              <a:rPr lang="en-GB" dirty="0"/>
              <a:t>. Co-author of the Bible of RL.</a:t>
            </a:r>
            <a:br>
              <a:rPr lang="en-GB" dirty="0"/>
            </a:br>
            <a:r>
              <a:rPr lang="en-GB" dirty="0">
                <a:hlinkClick r:id="rId5"/>
              </a:rPr>
              <a:t>https://people.cs.umass.edu/~barto/</a:t>
            </a:r>
            <a:br>
              <a:rPr lang="en-GB" dirty="0"/>
            </a:br>
            <a:r>
              <a:rPr lang="en-GB" dirty="0">
                <a:hlinkClick r:id="rId6"/>
              </a:rPr>
              <a:t>https://scholar.google.com/citations?user=CMIgrCgAAAAJ&amp;hl=en</a:t>
            </a:r>
            <a:endParaRPr lang="en-GB" dirty="0"/>
          </a:p>
        </p:txBody>
      </p:sp>
    </p:spTree>
    <p:extLst>
      <p:ext uri="{BB962C8B-B14F-4D97-AF65-F5344CB8AC3E}">
        <p14:creationId xmlns:p14="http://schemas.microsoft.com/office/powerpoint/2010/main" val="287517868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7FECA-DD1F-46E4-A54B-C12AD2593CF2}"/>
              </a:ext>
            </a:extLst>
          </p:cNvPr>
          <p:cNvSpPr>
            <a:spLocks noGrp="1"/>
          </p:cNvSpPr>
          <p:nvPr>
            <p:ph type="title"/>
          </p:nvPr>
        </p:nvSpPr>
        <p:spPr/>
        <p:txBody>
          <a:bodyPr/>
          <a:lstStyle/>
          <a:p>
            <a:r>
              <a:rPr lang="en-US" dirty="0"/>
              <a:t>Learn more about these topics</a:t>
            </a:r>
            <a:endParaRPr lang="en-GB" dirty="0"/>
          </a:p>
        </p:txBody>
      </p:sp>
      <p:sp>
        <p:nvSpPr>
          <p:cNvPr id="3" name="Content Placeholder 2">
            <a:extLst>
              <a:ext uri="{FF2B5EF4-FFF2-40B4-BE49-F238E27FC236}">
                <a16:creationId xmlns:a16="http://schemas.microsoft.com/office/drawing/2014/main" id="{224DE418-5082-4DD8-98DA-CBA97730ABB3}"/>
              </a:ext>
            </a:extLst>
          </p:cNvPr>
          <p:cNvSpPr>
            <a:spLocks noGrp="1"/>
          </p:cNvSpPr>
          <p:nvPr>
            <p:ph idx="1"/>
          </p:nvPr>
        </p:nvSpPr>
        <p:spPr>
          <a:xfrm>
            <a:off x="838200" y="1825624"/>
            <a:ext cx="10515600" cy="5032375"/>
          </a:xfrm>
        </p:spPr>
        <p:txBody>
          <a:bodyPr>
            <a:normAutofit/>
          </a:bodyPr>
          <a:lstStyle/>
          <a:p>
            <a:pPr marL="0" indent="0">
              <a:buNone/>
            </a:pPr>
            <a:r>
              <a:rPr lang="en-US" dirty="0"/>
              <a:t>Tracking important names (Track their works and follow them on Scholar, Twitter, or whatever works for you!)</a:t>
            </a:r>
          </a:p>
          <a:p>
            <a:r>
              <a:rPr lang="en-GB" b="1" dirty="0"/>
              <a:t>David </a:t>
            </a:r>
            <a:r>
              <a:rPr lang="en-GB" b="1" dirty="0">
                <a:solidFill>
                  <a:schemeClr val="accent2">
                    <a:lumMod val="50000"/>
                  </a:schemeClr>
                </a:solidFill>
              </a:rPr>
              <a:t>Sliver</a:t>
            </a:r>
            <a:r>
              <a:rPr lang="en-GB" b="1" dirty="0"/>
              <a:t>: </a:t>
            </a:r>
            <a:r>
              <a:rPr lang="en-GB" b="1" dirty="0" err="1"/>
              <a:t>Reasearcher</a:t>
            </a:r>
            <a:r>
              <a:rPr lang="en-GB" b="1" dirty="0"/>
              <a:t> </a:t>
            </a:r>
            <a:r>
              <a:rPr lang="en-GB" dirty="0"/>
              <a:t>at </a:t>
            </a:r>
            <a:r>
              <a:rPr lang="en-GB" b="1" dirty="0"/>
              <a:t>DeepMind, Adjunct Professor</a:t>
            </a:r>
            <a:r>
              <a:rPr lang="en-GB" dirty="0"/>
              <a:t> at </a:t>
            </a:r>
            <a:r>
              <a:rPr lang="en-GB" b="1" dirty="0"/>
              <a:t>University College London </a:t>
            </a:r>
            <a:r>
              <a:rPr lang="en-GB" dirty="0"/>
              <a:t>(?). Inventor of Alpha GO AIs, has a fantastic course on RL as well.</a:t>
            </a:r>
            <a:br>
              <a:rPr lang="en-GB" dirty="0"/>
            </a:br>
            <a:r>
              <a:rPr lang="en-US" dirty="0">
                <a:hlinkClick r:id="rId2"/>
              </a:rPr>
              <a:t>https://www.davidsilver.uk/</a:t>
            </a:r>
            <a:br>
              <a:rPr lang="en-US" dirty="0"/>
            </a:br>
            <a:r>
              <a:rPr lang="en-US" dirty="0">
                <a:hlinkClick r:id="rId3"/>
              </a:rPr>
              <a:t>https://scholar.google.com/citations?user=-8DNE4UAAAAJ&amp;hl=en</a:t>
            </a:r>
            <a:br>
              <a:rPr lang="en-US" dirty="0"/>
            </a:br>
            <a:r>
              <a:rPr lang="en-US" dirty="0">
                <a:hlinkClick r:id="rId4"/>
              </a:rPr>
              <a:t>https://www.davidsilver.uk/teaching/</a:t>
            </a:r>
            <a:endParaRPr lang="en-US" b="1" dirty="0"/>
          </a:p>
          <a:p>
            <a:r>
              <a:rPr lang="en-GB" b="1" dirty="0" err="1"/>
              <a:t>Volodymir</a:t>
            </a:r>
            <a:r>
              <a:rPr lang="en-GB" b="1" dirty="0"/>
              <a:t> </a:t>
            </a:r>
            <a:r>
              <a:rPr lang="en-GB" b="1" dirty="0" err="1">
                <a:solidFill>
                  <a:schemeClr val="accent2">
                    <a:lumMod val="50000"/>
                  </a:schemeClr>
                </a:solidFill>
              </a:rPr>
              <a:t>Mnih</a:t>
            </a:r>
            <a:r>
              <a:rPr lang="en-GB" b="1" dirty="0"/>
              <a:t>: </a:t>
            </a:r>
            <a:r>
              <a:rPr lang="en-GB" b="1" dirty="0" err="1"/>
              <a:t>Reasearcher</a:t>
            </a:r>
            <a:r>
              <a:rPr lang="en-GB" b="1" dirty="0"/>
              <a:t> </a:t>
            </a:r>
            <a:r>
              <a:rPr lang="en-GB" dirty="0"/>
              <a:t>at </a:t>
            </a:r>
            <a:r>
              <a:rPr lang="en-GB" b="1" dirty="0"/>
              <a:t>DeepMind.</a:t>
            </a:r>
            <a:br>
              <a:rPr lang="en-GB" b="1" dirty="0"/>
            </a:br>
            <a:r>
              <a:rPr lang="en-GB" dirty="0">
                <a:hlinkClick r:id="rId5"/>
              </a:rPr>
              <a:t>http://www.cs.toronto.edu/~vmnih</a:t>
            </a:r>
            <a:br>
              <a:rPr lang="en-GB" dirty="0"/>
            </a:br>
            <a:r>
              <a:rPr lang="en-GB" dirty="0">
                <a:hlinkClick r:id="rId6"/>
              </a:rPr>
              <a:t>https://scholar.google.com/citations?user=rLdfJ1gAAAAJ&amp;hl=en</a:t>
            </a:r>
            <a:br>
              <a:rPr lang="en-GB" b="1" dirty="0"/>
            </a:br>
            <a:endParaRPr lang="en-GB" dirty="0"/>
          </a:p>
        </p:txBody>
      </p:sp>
    </p:spTree>
    <p:extLst>
      <p:ext uri="{BB962C8B-B14F-4D97-AF65-F5344CB8AC3E}">
        <p14:creationId xmlns:p14="http://schemas.microsoft.com/office/powerpoint/2010/main" val="232079177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33F64-ACBF-414C-8E71-06E4F9517B15}"/>
              </a:ext>
            </a:extLst>
          </p:cNvPr>
          <p:cNvSpPr>
            <a:spLocks noGrp="1"/>
          </p:cNvSpPr>
          <p:nvPr>
            <p:ph type="title"/>
          </p:nvPr>
        </p:nvSpPr>
        <p:spPr/>
        <p:txBody>
          <a:bodyPr/>
          <a:lstStyle/>
          <a:p>
            <a:r>
              <a:rPr lang="en-US" dirty="0"/>
              <a:t>Learn more about these topics</a:t>
            </a:r>
            <a:endParaRPr lang="en-GB" dirty="0"/>
          </a:p>
        </p:txBody>
      </p:sp>
      <p:sp>
        <p:nvSpPr>
          <p:cNvPr id="3" name="Content Placeholder 2">
            <a:extLst>
              <a:ext uri="{FF2B5EF4-FFF2-40B4-BE49-F238E27FC236}">
                <a16:creationId xmlns:a16="http://schemas.microsoft.com/office/drawing/2014/main" id="{C71C8DD6-14D1-44DF-9843-EFEDF44E39A2}"/>
              </a:ext>
            </a:extLst>
          </p:cNvPr>
          <p:cNvSpPr>
            <a:spLocks noGrp="1"/>
          </p:cNvSpPr>
          <p:nvPr>
            <p:ph idx="1"/>
          </p:nvPr>
        </p:nvSpPr>
        <p:spPr>
          <a:xfrm>
            <a:off x="838200" y="1825624"/>
            <a:ext cx="10515600" cy="5032375"/>
          </a:xfrm>
        </p:spPr>
        <p:txBody>
          <a:bodyPr>
            <a:normAutofit/>
          </a:bodyPr>
          <a:lstStyle/>
          <a:p>
            <a:pPr marL="0" indent="0">
              <a:buNone/>
            </a:pPr>
            <a:r>
              <a:rPr lang="en-US" dirty="0"/>
              <a:t>Out of class, for those of you who are curious</a:t>
            </a:r>
          </a:p>
          <a:p>
            <a:r>
              <a:rPr lang="en-US" dirty="0"/>
              <a:t>[AlphaGo] How AlphaGo was created using DL and RL.</a:t>
            </a:r>
            <a:br>
              <a:rPr lang="en-US" dirty="0"/>
            </a:br>
            <a:r>
              <a:rPr lang="en-US" dirty="0">
                <a:hlinkClick r:id="rId2"/>
              </a:rPr>
              <a:t>https://jonathan-hui.medium.com/alphago-zero-a-game-changer-14ef6e45eba5</a:t>
            </a:r>
            <a:endParaRPr lang="en-US" dirty="0"/>
          </a:p>
          <a:p>
            <a:r>
              <a:rPr lang="en-US" dirty="0"/>
              <a:t>Full Alpha Go movie on DeepMind’s </a:t>
            </a:r>
            <a:r>
              <a:rPr lang="en-US" dirty="0" err="1"/>
              <a:t>Youtube</a:t>
            </a:r>
            <a:r>
              <a:rPr lang="en-US" dirty="0"/>
              <a:t> channel. Award-winning movie, pretty cool.</a:t>
            </a:r>
            <a:br>
              <a:rPr lang="en-US" dirty="0"/>
            </a:br>
            <a:r>
              <a:rPr lang="en-US" dirty="0">
                <a:hlinkClick r:id="rId3"/>
              </a:rPr>
              <a:t>https://www.youtube.com/watch?v=WXuK6gekU1Y</a:t>
            </a:r>
            <a:endParaRPr lang="en-US" dirty="0"/>
          </a:p>
          <a:p>
            <a:endParaRPr lang="en-US" dirty="0"/>
          </a:p>
          <a:p>
            <a:endParaRPr lang="en-US" dirty="0"/>
          </a:p>
          <a:p>
            <a:endParaRPr lang="en-US" dirty="0"/>
          </a:p>
          <a:p>
            <a:endParaRPr lang="en-US" dirty="0"/>
          </a:p>
          <a:p>
            <a:endParaRPr lang="en-GB" dirty="0"/>
          </a:p>
        </p:txBody>
      </p:sp>
    </p:spTree>
    <p:extLst>
      <p:ext uri="{BB962C8B-B14F-4D97-AF65-F5344CB8AC3E}">
        <p14:creationId xmlns:p14="http://schemas.microsoft.com/office/powerpoint/2010/main" val="1641958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410CC65-3775-434C-A483-0EFCD6651D4B}"/>
              </a:ext>
            </a:extLst>
          </p:cNvPr>
          <p:cNvSpPr>
            <a:spLocks noGrp="1"/>
          </p:cNvSpPr>
          <p:nvPr>
            <p:ph type="title"/>
          </p:nvPr>
        </p:nvSpPr>
        <p:spPr/>
        <p:txBody>
          <a:bodyPr/>
          <a:lstStyle/>
          <a:p>
            <a:r>
              <a:rPr lang="en-US" dirty="0"/>
              <a:t>A second toy problem</a:t>
            </a:r>
            <a:endParaRPr lang="en-GB" dirty="0"/>
          </a:p>
        </p:txBody>
      </p:sp>
      <p:sp>
        <p:nvSpPr>
          <p:cNvPr id="6" name="Text Placeholder 5">
            <a:extLst>
              <a:ext uri="{FF2B5EF4-FFF2-40B4-BE49-F238E27FC236}">
                <a16:creationId xmlns:a16="http://schemas.microsoft.com/office/drawing/2014/main" id="{BFE80155-9B2A-4B7A-9C2F-70C57C00E340}"/>
              </a:ext>
            </a:extLst>
          </p:cNvPr>
          <p:cNvSpPr>
            <a:spLocks noGrp="1"/>
          </p:cNvSpPr>
          <p:nvPr>
            <p:ph type="body" idx="1"/>
          </p:nvPr>
        </p:nvSpPr>
        <p:spPr/>
        <p:txBody>
          <a:bodyPr/>
          <a:lstStyle/>
          <a:p>
            <a:r>
              <a:rPr lang="en-US" dirty="0"/>
              <a:t>The Maze problem</a:t>
            </a:r>
            <a:endParaRPr lang="en-GB" dirty="0"/>
          </a:p>
        </p:txBody>
      </p:sp>
    </p:spTree>
    <p:extLst>
      <p:ext uri="{BB962C8B-B14F-4D97-AF65-F5344CB8AC3E}">
        <p14:creationId xmlns:p14="http://schemas.microsoft.com/office/powerpoint/2010/main" val="23320890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7AB4A3-CD56-4E48-A9BF-FB9AA58A0CDE}"/>
              </a:ext>
            </a:extLst>
          </p:cNvPr>
          <p:cNvSpPr>
            <a:spLocks noGrp="1"/>
          </p:cNvSpPr>
          <p:nvPr>
            <p:ph type="title"/>
          </p:nvPr>
        </p:nvSpPr>
        <p:spPr/>
        <p:txBody>
          <a:bodyPr/>
          <a:lstStyle/>
          <a:p>
            <a:r>
              <a:rPr lang="en-US" dirty="0"/>
              <a:t>The maze problem</a:t>
            </a:r>
            <a:endParaRPr lang="en-GB" dirty="0"/>
          </a:p>
        </p:txBody>
      </p:sp>
      <p:sp>
        <p:nvSpPr>
          <p:cNvPr id="4" name="Content Placeholder 3">
            <a:extLst>
              <a:ext uri="{FF2B5EF4-FFF2-40B4-BE49-F238E27FC236}">
                <a16:creationId xmlns:a16="http://schemas.microsoft.com/office/drawing/2014/main" id="{1AAED375-7E41-42A6-B735-F3D5A7E83785}"/>
              </a:ext>
            </a:extLst>
          </p:cNvPr>
          <p:cNvSpPr>
            <a:spLocks noGrp="1"/>
          </p:cNvSpPr>
          <p:nvPr>
            <p:ph sz="half" idx="1"/>
          </p:nvPr>
        </p:nvSpPr>
        <p:spPr/>
        <p:txBody>
          <a:bodyPr/>
          <a:lstStyle/>
          <a:p>
            <a:pPr marL="0" indent="0">
              <a:buNone/>
            </a:pPr>
            <a:r>
              <a:rPr lang="en-US" dirty="0"/>
              <a:t>Let us consider the maze problem, described on the right.</a:t>
            </a:r>
          </a:p>
          <a:p>
            <a:pPr marL="0" indent="0">
              <a:buNone/>
            </a:pPr>
            <a:endParaRPr lang="en-US" dirty="0"/>
          </a:p>
          <a:p>
            <a:pPr marL="0" indent="0">
              <a:buNone/>
            </a:pPr>
            <a:r>
              <a:rPr lang="en-US" dirty="0"/>
              <a:t>The objective is</a:t>
            </a:r>
          </a:p>
          <a:p>
            <a:r>
              <a:rPr lang="en-US" dirty="0"/>
              <a:t>to find the shortest path between the start and goal squares,</a:t>
            </a:r>
          </a:p>
          <a:p>
            <a:r>
              <a:rPr lang="en-US" dirty="0"/>
              <a:t>without any knowledge of what the maze is beforehand.</a:t>
            </a:r>
            <a:endParaRPr lang="en-GB" dirty="0"/>
          </a:p>
        </p:txBody>
      </p:sp>
      <p:pic>
        <p:nvPicPr>
          <p:cNvPr id="7" name="Picture 6">
            <a:extLst>
              <a:ext uri="{FF2B5EF4-FFF2-40B4-BE49-F238E27FC236}">
                <a16:creationId xmlns:a16="http://schemas.microsoft.com/office/drawing/2014/main" id="{BEE40EBC-B588-43CB-B01D-569BD6CCD8D1}"/>
              </a:ext>
            </a:extLst>
          </p:cNvPr>
          <p:cNvPicPr>
            <a:picLocks noChangeAspect="1"/>
          </p:cNvPicPr>
          <p:nvPr/>
        </p:nvPicPr>
        <p:blipFill rotWithShape="1">
          <a:blip r:embed="rId2"/>
          <a:srcRect l="56987" t="37128" r="29679" b="28080"/>
          <a:stretch/>
        </p:blipFill>
        <p:spPr>
          <a:xfrm>
            <a:off x="6293873" y="1477108"/>
            <a:ext cx="5898127" cy="4809513"/>
          </a:xfrm>
          <a:prstGeom prst="rect">
            <a:avLst/>
          </a:prstGeom>
        </p:spPr>
      </p:pic>
      <p:sp>
        <p:nvSpPr>
          <p:cNvPr id="3" name="Freeform: Shape 2">
            <a:extLst>
              <a:ext uri="{FF2B5EF4-FFF2-40B4-BE49-F238E27FC236}">
                <a16:creationId xmlns:a16="http://schemas.microsoft.com/office/drawing/2014/main" id="{F0C676E3-10AB-4169-8F0C-E6860CFCAE62}"/>
              </a:ext>
            </a:extLst>
          </p:cNvPr>
          <p:cNvSpPr/>
          <p:nvPr/>
        </p:nvSpPr>
        <p:spPr>
          <a:xfrm>
            <a:off x="7229231" y="2523927"/>
            <a:ext cx="4095261" cy="2683444"/>
          </a:xfrm>
          <a:custGeom>
            <a:avLst/>
            <a:gdLst>
              <a:gd name="connsiteX0" fmla="*/ 0 w 4095261"/>
              <a:gd name="connsiteY0" fmla="*/ 578781 h 2683444"/>
              <a:gd name="connsiteX1" fmla="*/ 523631 w 4095261"/>
              <a:gd name="connsiteY1" fmla="*/ 586596 h 2683444"/>
              <a:gd name="connsiteX2" fmla="*/ 664307 w 4095261"/>
              <a:gd name="connsiteY2" fmla="*/ 125488 h 2683444"/>
              <a:gd name="connsiteX3" fmla="*/ 3141784 w 4095261"/>
              <a:gd name="connsiteY3" fmla="*/ 86411 h 2683444"/>
              <a:gd name="connsiteX4" fmla="*/ 2868246 w 4095261"/>
              <a:gd name="connsiteY4" fmla="*/ 1172750 h 2683444"/>
              <a:gd name="connsiteX5" fmla="*/ 2735384 w 4095261"/>
              <a:gd name="connsiteY5" fmla="*/ 2094965 h 2683444"/>
              <a:gd name="connsiteX6" fmla="*/ 3212123 w 4095261"/>
              <a:gd name="connsiteY6" fmla="*/ 2235642 h 2683444"/>
              <a:gd name="connsiteX7" fmla="*/ 3243384 w 4095261"/>
              <a:gd name="connsiteY7" fmla="*/ 2626411 h 2683444"/>
              <a:gd name="connsiteX8" fmla="*/ 4095261 w 4095261"/>
              <a:gd name="connsiteY8" fmla="*/ 2673304 h 2683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261" h="2683444">
                <a:moveTo>
                  <a:pt x="0" y="578781"/>
                </a:moveTo>
                <a:cubicBezTo>
                  <a:pt x="206456" y="620463"/>
                  <a:pt x="412913" y="662145"/>
                  <a:pt x="523631" y="586596"/>
                </a:cubicBezTo>
                <a:cubicBezTo>
                  <a:pt x="634349" y="511047"/>
                  <a:pt x="227948" y="208852"/>
                  <a:pt x="664307" y="125488"/>
                </a:cubicBezTo>
                <a:cubicBezTo>
                  <a:pt x="1100666" y="42124"/>
                  <a:pt x="2774461" y="-88133"/>
                  <a:pt x="3141784" y="86411"/>
                </a:cubicBezTo>
                <a:cubicBezTo>
                  <a:pt x="3509107" y="260955"/>
                  <a:pt x="2935979" y="837991"/>
                  <a:pt x="2868246" y="1172750"/>
                </a:cubicBezTo>
                <a:cubicBezTo>
                  <a:pt x="2800513" y="1507509"/>
                  <a:pt x="2678071" y="1917817"/>
                  <a:pt x="2735384" y="2094965"/>
                </a:cubicBezTo>
                <a:cubicBezTo>
                  <a:pt x="2792697" y="2272113"/>
                  <a:pt x="3127456" y="2147068"/>
                  <a:pt x="3212123" y="2235642"/>
                </a:cubicBezTo>
                <a:cubicBezTo>
                  <a:pt x="3296790" y="2324216"/>
                  <a:pt x="3096194" y="2553467"/>
                  <a:pt x="3243384" y="2626411"/>
                </a:cubicBezTo>
                <a:cubicBezTo>
                  <a:pt x="3390574" y="2699355"/>
                  <a:pt x="3742917" y="2686329"/>
                  <a:pt x="4095261" y="2673304"/>
                </a:cubicBezTo>
              </a:path>
            </a:pathLst>
          </a:custGeom>
          <a:noFill/>
          <a:ln w="57150">
            <a:solidFill>
              <a:srgbClr val="00B0F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9985872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7AB4A3-CD56-4E48-A9BF-FB9AA58A0CDE}"/>
              </a:ext>
            </a:extLst>
          </p:cNvPr>
          <p:cNvSpPr>
            <a:spLocks noGrp="1"/>
          </p:cNvSpPr>
          <p:nvPr>
            <p:ph type="title"/>
          </p:nvPr>
        </p:nvSpPr>
        <p:spPr/>
        <p:txBody>
          <a:bodyPr/>
          <a:lstStyle/>
          <a:p>
            <a:r>
              <a:rPr lang="en-US" dirty="0"/>
              <a:t>The maze problem</a:t>
            </a:r>
            <a:endParaRPr lang="en-GB"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1AAED375-7E41-42A6-B735-F3D5A7E83785}"/>
                  </a:ext>
                </a:extLst>
              </p:cNvPr>
              <p:cNvSpPr>
                <a:spLocks noGrp="1"/>
              </p:cNvSpPr>
              <p:nvPr>
                <p:ph sz="half" idx="1"/>
              </p:nvPr>
            </p:nvSpPr>
            <p:spPr>
              <a:xfrm>
                <a:off x="838200" y="1825624"/>
                <a:ext cx="5181600" cy="5032375"/>
              </a:xfrm>
            </p:spPr>
            <p:txBody>
              <a:bodyPr/>
              <a:lstStyle/>
              <a:p>
                <a:pPr marL="0" indent="0">
                  <a:buNone/>
                </a:pPr>
                <a:r>
                  <a:rPr lang="en-US" b="1" dirty="0"/>
                  <a:t>Agent state: </a:t>
                </a:r>
                <a:endParaRPr lang="en-US" dirty="0"/>
              </a:p>
              <a:p>
                <a:r>
                  <a:rPr lang="en-US" dirty="0"/>
                  <a:t>Our agent will start at the starting position, with coordinates </a:t>
                </a:r>
                <a:r>
                  <a:rPr lang="en-US" b="1" dirty="0">
                    <a:solidFill>
                      <a:srgbClr val="0070C0"/>
                    </a:solidFill>
                  </a:rPr>
                  <a:t>(3,1)</a:t>
                </a:r>
                <a:r>
                  <a:rPr lang="en-US" dirty="0"/>
                  <a:t>.</a:t>
                </a:r>
                <a:r>
                  <a:rPr lang="en-US" b="1" dirty="0">
                    <a:solidFill>
                      <a:srgbClr val="0070C0"/>
                    </a:solidFill>
                  </a:rPr>
                  <a:t> </a:t>
                </a:r>
                <a:r>
                  <a:rPr lang="en-US" dirty="0"/>
                  <a:t>This is the initial </a:t>
                </a:r>
                <a:r>
                  <a:rPr lang="en-US" b="1" dirty="0">
                    <a:solidFill>
                      <a:srgbClr val="0070C0"/>
                    </a:solidFill>
                  </a:rPr>
                  <a:t>state </a:t>
                </a:r>
                <a14:m>
                  <m:oMath xmlns:m="http://schemas.openxmlformats.org/officeDocument/2006/math">
                    <m:sSub>
                      <m:sSubPr>
                        <m:ctrlPr>
                          <a:rPr lang="en-US" b="1" i="1" smtClean="0">
                            <a:solidFill>
                              <a:srgbClr val="0070C0"/>
                            </a:solidFill>
                            <a:latin typeface="Cambria Math" panose="02040503050406030204" pitchFamily="18" charset="0"/>
                          </a:rPr>
                        </m:ctrlPr>
                      </m:sSubPr>
                      <m:e>
                        <m:r>
                          <a:rPr lang="en-US" b="1" i="1" smtClean="0">
                            <a:solidFill>
                              <a:srgbClr val="0070C0"/>
                            </a:solidFill>
                            <a:latin typeface="Cambria Math" panose="02040503050406030204" pitchFamily="18" charset="0"/>
                          </a:rPr>
                          <m:t>𝒔</m:t>
                        </m:r>
                      </m:e>
                      <m:sub>
                        <m:r>
                          <a:rPr lang="en-US" b="1" i="1" smtClean="0">
                            <a:solidFill>
                              <a:srgbClr val="0070C0"/>
                            </a:solidFill>
                            <a:latin typeface="Cambria Math" panose="02040503050406030204" pitchFamily="18" charset="0"/>
                          </a:rPr>
                          <m:t>𝟏</m:t>
                        </m:r>
                      </m:sub>
                    </m:sSub>
                  </m:oMath>
                </a14:m>
                <a:r>
                  <a:rPr lang="en-GB" dirty="0"/>
                  <a:t>.</a:t>
                </a:r>
              </a:p>
              <a:p>
                <a:pPr marL="0" indent="0">
                  <a:buNone/>
                </a:pPr>
                <a:endParaRPr lang="en-GB" dirty="0"/>
              </a:p>
              <a:p>
                <a:pPr marL="0" indent="0">
                  <a:buNone/>
                </a:pPr>
                <a:endParaRPr lang="en-GB" dirty="0"/>
              </a:p>
              <a:p>
                <a:pPr marL="0" indent="0">
                  <a:buNone/>
                </a:pPr>
                <a:endParaRPr lang="en-GB" dirty="0"/>
              </a:p>
              <a:p>
                <a:pPr marL="0" indent="0">
                  <a:buNone/>
                </a:pPr>
                <a:endParaRPr lang="en-GB" dirty="0"/>
              </a:p>
            </p:txBody>
          </p:sp>
        </mc:Choice>
        <mc:Fallback xmlns="">
          <p:sp>
            <p:nvSpPr>
              <p:cNvPr id="4" name="Content Placeholder 3">
                <a:extLst>
                  <a:ext uri="{FF2B5EF4-FFF2-40B4-BE49-F238E27FC236}">
                    <a16:creationId xmlns:a16="http://schemas.microsoft.com/office/drawing/2014/main" id="{1AAED375-7E41-42A6-B735-F3D5A7E83785}"/>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a:stretch>
              </a:blipFill>
            </p:spPr>
            <p:txBody>
              <a:bodyPr/>
              <a:lstStyle/>
              <a:p>
                <a:r>
                  <a:rPr lang="en-GB">
                    <a:noFill/>
                  </a:rPr>
                  <a:t> </a:t>
                </a:r>
              </a:p>
            </p:txBody>
          </p:sp>
        </mc:Fallback>
      </mc:AlternateContent>
      <p:pic>
        <p:nvPicPr>
          <p:cNvPr id="7" name="Picture 6">
            <a:extLst>
              <a:ext uri="{FF2B5EF4-FFF2-40B4-BE49-F238E27FC236}">
                <a16:creationId xmlns:a16="http://schemas.microsoft.com/office/drawing/2014/main" id="{BEE40EBC-B588-43CB-B01D-569BD6CCD8D1}"/>
              </a:ext>
            </a:extLst>
          </p:cNvPr>
          <p:cNvPicPr>
            <a:picLocks noChangeAspect="1"/>
          </p:cNvPicPr>
          <p:nvPr/>
        </p:nvPicPr>
        <p:blipFill rotWithShape="1">
          <a:blip r:embed="rId3"/>
          <a:srcRect l="56987" t="37128" r="29679" b="28080"/>
          <a:stretch/>
        </p:blipFill>
        <p:spPr>
          <a:xfrm>
            <a:off x="6293873" y="1477108"/>
            <a:ext cx="5898127" cy="4809513"/>
          </a:xfrm>
          <a:prstGeom prst="rect">
            <a:avLst/>
          </a:prstGeom>
        </p:spPr>
      </p:pic>
      <p:sp>
        <p:nvSpPr>
          <p:cNvPr id="5" name="Freeform: Shape 4">
            <a:extLst>
              <a:ext uri="{FF2B5EF4-FFF2-40B4-BE49-F238E27FC236}">
                <a16:creationId xmlns:a16="http://schemas.microsoft.com/office/drawing/2014/main" id="{2D962526-0788-4AB5-AF2D-218DB6FDD081}"/>
              </a:ext>
            </a:extLst>
          </p:cNvPr>
          <p:cNvSpPr/>
          <p:nvPr/>
        </p:nvSpPr>
        <p:spPr>
          <a:xfrm>
            <a:off x="7229231" y="2523927"/>
            <a:ext cx="4095261" cy="2683444"/>
          </a:xfrm>
          <a:custGeom>
            <a:avLst/>
            <a:gdLst>
              <a:gd name="connsiteX0" fmla="*/ 0 w 4095261"/>
              <a:gd name="connsiteY0" fmla="*/ 578781 h 2683444"/>
              <a:gd name="connsiteX1" fmla="*/ 523631 w 4095261"/>
              <a:gd name="connsiteY1" fmla="*/ 586596 h 2683444"/>
              <a:gd name="connsiteX2" fmla="*/ 664307 w 4095261"/>
              <a:gd name="connsiteY2" fmla="*/ 125488 h 2683444"/>
              <a:gd name="connsiteX3" fmla="*/ 3141784 w 4095261"/>
              <a:gd name="connsiteY3" fmla="*/ 86411 h 2683444"/>
              <a:gd name="connsiteX4" fmla="*/ 2868246 w 4095261"/>
              <a:gd name="connsiteY4" fmla="*/ 1172750 h 2683444"/>
              <a:gd name="connsiteX5" fmla="*/ 2735384 w 4095261"/>
              <a:gd name="connsiteY5" fmla="*/ 2094965 h 2683444"/>
              <a:gd name="connsiteX6" fmla="*/ 3212123 w 4095261"/>
              <a:gd name="connsiteY6" fmla="*/ 2235642 h 2683444"/>
              <a:gd name="connsiteX7" fmla="*/ 3243384 w 4095261"/>
              <a:gd name="connsiteY7" fmla="*/ 2626411 h 2683444"/>
              <a:gd name="connsiteX8" fmla="*/ 4095261 w 4095261"/>
              <a:gd name="connsiteY8" fmla="*/ 2673304 h 2683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261" h="2683444">
                <a:moveTo>
                  <a:pt x="0" y="578781"/>
                </a:moveTo>
                <a:cubicBezTo>
                  <a:pt x="206456" y="620463"/>
                  <a:pt x="412913" y="662145"/>
                  <a:pt x="523631" y="586596"/>
                </a:cubicBezTo>
                <a:cubicBezTo>
                  <a:pt x="634349" y="511047"/>
                  <a:pt x="227948" y="208852"/>
                  <a:pt x="664307" y="125488"/>
                </a:cubicBezTo>
                <a:cubicBezTo>
                  <a:pt x="1100666" y="42124"/>
                  <a:pt x="2774461" y="-88133"/>
                  <a:pt x="3141784" y="86411"/>
                </a:cubicBezTo>
                <a:cubicBezTo>
                  <a:pt x="3509107" y="260955"/>
                  <a:pt x="2935979" y="837991"/>
                  <a:pt x="2868246" y="1172750"/>
                </a:cubicBezTo>
                <a:cubicBezTo>
                  <a:pt x="2800513" y="1507509"/>
                  <a:pt x="2678071" y="1917817"/>
                  <a:pt x="2735384" y="2094965"/>
                </a:cubicBezTo>
                <a:cubicBezTo>
                  <a:pt x="2792697" y="2272113"/>
                  <a:pt x="3127456" y="2147068"/>
                  <a:pt x="3212123" y="2235642"/>
                </a:cubicBezTo>
                <a:cubicBezTo>
                  <a:pt x="3296790" y="2324216"/>
                  <a:pt x="3096194" y="2553467"/>
                  <a:pt x="3243384" y="2626411"/>
                </a:cubicBezTo>
                <a:cubicBezTo>
                  <a:pt x="3390574" y="2699355"/>
                  <a:pt x="3742917" y="2686329"/>
                  <a:pt x="4095261" y="2673304"/>
                </a:cubicBezTo>
              </a:path>
            </a:pathLst>
          </a:custGeom>
          <a:noFill/>
          <a:ln w="57150">
            <a:solidFill>
              <a:srgbClr val="00B0F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3805156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7AB4A3-CD56-4E48-A9BF-FB9AA58A0CDE}"/>
              </a:ext>
            </a:extLst>
          </p:cNvPr>
          <p:cNvSpPr>
            <a:spLocks noGrp="1"/>
          </p:cNvSpPr>
          <p:nvPr>
            <p:ph type="title"/>
          </p:nvPr>
        </p:nvSpPr>
        <p:spPr/>
        <p:txBody>
          <a:bodyPr/>
          <a:lstStyle/>
          <a:p>
            <a:r>
              <a:rPr lang="en-US" dirty="0"/>
              <a:t>The maze problem</a:t>
            </a:r>
            <a:endParaRPr lang="en-GB"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1AAED375-7E41-42A6-B735-F3D5A7E83785}"/>
                  </a:ext>
                </a:extLst>
              </p:cNvPr>
              <p:cNvSpPr>
                <a:spLocks noGrp="1"/>
              </p:cNvSpPr>
              <p:nvPr>
                <p:ph sz="half" idx="1"/>
              </p:nvPr>
            </p:nvSpPr>
            <p:spPr>
              <a:xfrm>
                <a:off x="838200" y="1825624"/>
                <a:ext cx="5181600" cy="5032375"/>
              </a:xfrm>
            </p:spPr>
            <p:txBody>
              <a:bodyPr/>
              <a:lstStyle/>
              <a:p>
                <a:pPr marL="0" indent="0">
                  <a:buNone/>
                </a:pPr>
                <a:r>
                  <a:rPr lang="en-US" b="1" dirty="0"/>
                  <a:t>Agent state: </a:t>
                </a:r>
                <a:endParaRPr lang="en-US" dirty="0"/>
              </a:p>
              <a:p>
                <a:r>
                  <a:rPr lang="en-US" dirty="0"/>
                  <a:t>Our agent will start at the starting position, with coordinates </a:t>
                </a:r>
                <a:r>
                  <a:rPr lang="en-US" b="1" dirty="0">
                    <a:solidFill>
                      <a:srgbClr val="0070C0"/>
                    </a:solidFill>
                  </a:rPr>
                  <a:t>(3,1)</a:t>
                </a:r>
                <a:r>
                  <a:rPr lang="en-US" dirty="0"/>
                  <a:t>.</a:t>
                </a:r>
                <a:r>
                  <a:rPr lang="en-US" b="1" dirty="0">
                    <a:solidFill>
                      <a:srgbClr val="0070C0"/>
                    </a:solidFill>
                  </a:rPr>
                  <a:t> </a:t>
                </a:r>
                <a:r>
                  <a:rPr lang="en-US" dirty="0"/>
                  <a:t>This is the initial </a:t>
                </a:r>
                <a:r>
                  <a:rPr lang="en-US" b="1" dirty="0">
                    <a:solidFill>
                      <a:srgbClr val="0070C0"/>
                    </a:solidFill>
                  </a:rPr>
                  <a:t>state </a:t>
                </a:r>
                <a14:m>
                  <m:oMath xmlns:m="http://schemas.openxmlformats.org/officeDocument/2006/math">
                    <m:sSub>
                      <m:sSubPr>
                        <m:ctrlPr>
                          <a:rPr lang="en-US" b="1" i="1">
                            <a:solidFill>
                              <a:srgbClr val="0070C0"/>
                            </a:solidFill>
                            <a:latin typeface="Cambria Math" panose="02040503050406030204" pitchFamily="18" charset="0"/>
                          </a:rPr>
                        </m:ctrlPr>
                      </m:sSubPr>
                      <m:e>
                        <m:r>
                          <a:rPr lang="en-US" b="1" i="1">
                            <a:solidFill>
                              <a:srgbClr val="0070C0"/>
                            </a:solidFill>
                            <a:latin typeface="Cambria Math" panose="02040503050406030204" pitchFamily="18" charset="0"/>
                          </a:rPr>
                          <m:t>𝒔</m:t>
                        </m:r>
                      </m:e>
                      <m:sub>
                        <m:r>
                          <a:rPr lang="en-US" b="1" i="1">
                            <a:solidFill>
                              <a:srgbClr val="0070C0"/>
                            </a:solidFill>
                            <a:latin typeface="Cambria Math" panose="02040503050406030204" pitchFamily="18" charset="0"/>
                          </a:rPr>
                          <m:t>𝟏</m:t>
                        </m:r>
                      </m:sub>
                    </m:sSub>
                  </m:oMath>
                </a14:m>
                <a:r>
                  <a:rPr lang="en-GB" dirty="0"/>
                  <a:t>.</a:t>
                </a:r>
              </a:p>
              <a:p>
                <a:endParaRPr lang="en-GB" dirty="0"/>
              </a:p>
              <a:p>
                <a:pPr marL="0" indent="0">
                  <a:buNone/>
                </a:pPr>
                <a:r>
                  <a:rPr lang="en-GB" b="1" dirty="0"/>
                  <a:t>Action space:</a:t>
                </a:r>
              </a:p>
              <a:p>
                <a:r>
                  <a:rPr lang="en-GB" dirty="0"/>
                  <a:t>In every position of the maze, four </a:t>
                </a:r>
                <a:r>
                  <a:rPr lang="en-GB" b="1" dirty="0">
                    <a:solidFill>
                      <a:srgbClr val="7030A0"/>
                    </a:solidFill>
                  </a:rPr>
                  <a:t>actions</a:t>
                </a:r>
                <a:r>
                  <a:rPr lang="en-GB" dirty="0"/>
                  <a:t> are possible</a:t>
                </a:r>
              </a:p>
              <a:p>
                <a:pPr marL="0" indent="0">
                  <a:buNone/>
                </a:pPr>
                <a14:m>
                  <m:oMathPara xmlns:m="http://schemas.openxmlformats.org/officeDocument/2006/math">
                    <m:oMathParaPr>
                      <m:jc m:val="centerGroup"/>
                    </m:oMathParaPr>
                    <m:oMath xmlns:m="http://schemas.openxmlformats.org/officeDocument/2006/math">
                      <m:r>
                        <a:rPr lang="en-US" b="1" i="1" smtClean="0">
                          <a:solidFill>
                            <a:srgbClr val="7030A0"/>
                          </a:solidFill>
                          <a:latin typeface="Cambria Math" panose="02040503050406030204" pitchFamily="18" charset="0"/>
                        </a:rPr>
                        <m:t>𝑨</m:t>
                      </m:r>
                      <m:r>
                        <a:rPr lang="en-US" b="1" i="1" smtClean="0">
                          <a:solidFill>
                            <a:srgbClr val="7030A0"/>
                          </a:solidFill>
                          <a:latin typeface="Cambria Math" panose="02040503050406030204" pitchFamily="18" charset="0"/>
                        </a:rPr>
                        <m:t>={</m:t>
                      </m:r>
                      <m:r>
                        <a:rPr lang="en-US" b="1" i="1" smtClean="0">
                          <a:solidFill>
                            <a:srgbClr val="7030A0"/>
                          </a:solidFill>
                          <a:latin typeface="Cambria Math" panose="02040503050406030204" pitchFamily="18" charset="0"/>
                        </a:rPr>
                        <m:t>𝑮𝒐</m:t>
                      </m:r>
                      <m:r>
                        <a:rPr lang="en-US" b="1" i="1" smtClean="0">
                          <a:solidFill>
                            <a:srgbClr val="7030A0"/>
                          </a:solidFill>
                          <a:latin typeface="Cambria Math" panose="02040503050406030204" pitchFamily="18" charset="0"/>
                        </a:rPr>
                        <m:t> </m:t>
                      </m:r>
                      <m:r>
                        <a:rPr lang="en-US" b="1" i="1" smtClean="0">
                          <a:solidFill>
                            <a:srgbClr val="7030A0"/>
                          </a:solidFill>
                          <a:latin typeface="Cambria Math" panose="02040503050406030204" pitchFamily="18" charset="0"/>
                        </a:rPr>
                        <m:t>𝑵𝒐𝒓𝒕𝒉</m:t>
                      </m:r>
                      <m:r>
                        <a:rPr lang="en-US" b="1" i="1" smtClean="0">
                          <a:solidFill>
                            <a:srgbClr val="7030A0"/>
                          </a:solidFill>
                          <a:latin typeface="Cambria Math" panose="02040503050406030204" pitchFamily="18" charset="0"/>
                        </a:rPr>
                        <m:t>,  </m:t>
                      </m:r>
                      <m:r>
                        <a:rPr lang="en-US" b="1" i="1" smtClean="0">
                          <a:solidFill>
                            <a:srgbClr val="7030A0"/>
                          </a:solidFill>
                          <a:latin typeface="Cambria Math" panose="02040503050406030204" pitchFamily="18" charset="0"/>
                        </a:rPr>
                        <m:t>𝑮𝒐</m:t>
                      </m:r>
                      <m:r>
                        <a:rPr lang="en-US" b="1" i="1" smtClean="0">
                          <a:solidFill>
                            <a:srgbClr val="7030A0"/>
                          </a:solidFill>
                          <a:latin typeface="Cambria Math" panose="02040503050406030204" pitchFamily="18" charset="0"/>
                        </a:rPr>
                        <m:t> </m:t>
                      </m:r>
                      <m:r>
                        <a:rPr lang="en-US" b="1" i="1" smtClean="0">
                          <a:solidFill>
                            <a:srgbClr val="7030A0"/>
                          </a:solidFill>
                          <a:latin typeface="Cambria Math" panose="02040503050406030204" pitchFamily="18" charset="0"/>
                        </a:rPr>
                        <m:t>𝑺𝒐𝒖𝒕𝒉</m:t>
                      </m:r>
                      <m:r>
                        <a:rPr lang="en-US" b="1" i="1" smtClean="0">
                          <a:solidFill>
                            <a:srgbClr val="7030A0"/>
                          </a:solidFill>
                          <a:latin typeface="Cambria Math" panose="02040503050406030204" pitchFamily="18" charset="0"/>
                        </a:rPr>
                        <m:t>,</m:t>
                      </m:r>
                      <m:r>
                        <a:rPr lang="en-US" b="1" i="1" smtClean="0">
                          <a:solidFill>
                            <a:srgbClr val="7030A0"/>
                          </a:solidFill>
                          <a:latin typeface="Cambria Math" panose="02040503050406030204" pitchFamily="18" charset="0"/>
                        </a:rPr>
                        <m:t>𝑮𝒐</m:t>
                      </m:r>
                      <m:r>
                        <a:rPr lang="en-US" b="1" i="1" smtClean="0">
                          <a:solidFill>
                            <a:srgbClr val="7030A0"/>
                          </a:solidFill>
                          <a:latin typeface="Cambria Math" panose="02040503050406030204" pitchFamily="18" charset="0"/>
                        </a:rPr>
                        <m:t> </m:t>
                      </m:r>
                      <m:r>
                        <a:rPr lang="en-US" b="1" i="1" smtClean="0">
                          <a:solidFill>
                            <a:srgbClr val="7030A0"/>
                          </a:solidFill>
                          <a:latin typeface="Cambria Math" panose="02040503050406030204" pitchFamily="18" charset="0"/>
                        </a:rPr>
                        <m:t>𝑬𝒂𝒔𝒕</m:t>
                      </m:r>
                      <m:r>
                        <a:rPr lang="en-US" b="1" i="1" smtClean="0">
                          <a:solidFill>
                            <a:srgbClr val="7030A0"/>
                          </a:solidFill>
                          <a:latin typeface="Cambria Math" panose="02040503050406030204" pitchFamily="18" charset="0"/>
                        </a:rPr>
                        <m:t>,</m:t>
                      </m:r>
                      <m:r>
                        <a:rPr lang="en-US" b="1" i="1" smtClean="0">
                          <a:solidFill>
                            <a:srgbClr val="7030A0"/>
                          </a:solidFill>
                          <a:latin typeface="Cambria Math" panose="02040503050406030204" pitchFamily="18" charset="0"/>
                        </a:rPr>
                        <m:t>𝑮𝒐</m:t>
                      </m:r>
                      <m:r>
                        <a:rPr lang="en-US" b="1" i="1" smtClean="0">
                          <a:solidFill>
                            <a:srgbClr val="7030A0"/>
                          </a:solidFill>
                          <a:latin typeface="Cambria Math" panose="02040503050406030204" pitchFamily="18" charset="0"/>
                        </a:rPr>
                        <m:t> </m:t>
                      </m:r>
                      <m:r>
                        <a:rPr lang="en-US" b="1" i="1" smtClean="0">
                          <a:solidFill>
                            <a:srgbClr val="7030A0"/>
                          </a:solidFill>
                          <a:latin typeface="Cambria Math" panose="02040503050406030204" pitchFamily="18" charset="0"/>
                        </a:rPr>
                        <m:t>𝑾𝒆𝒔𝒕</m:t>
                      </m:r>
                      <m:r>
                        <a:rPr lang="en-US" b="1" i="1" smtClean="0">
                          <a:solidFill>
                            <a:srgbClr val="7030A0"/>
                          </a:solidFill>
                          <a:latin typeface="Cambria Math" panose="02040503050406030204" pitchFamily="18" charset="0"/>
                        </a:rPr>
                        <m:t>}</m:t>
                      </m:r>
                    </m:oMath>
                  </m:oMathPara>
                </a14:m>
                <a:endParaRPr lang="en-GB" b="1" dirty="0">
                  <a:solidFill>
                    <a:srgbClr val="7030A0"/>
                  </a:solidFill>
                </a:endParaRPr>
              </a:p>
              <a:p>
                <a:pPr marL="0" indent="0">
                  <a:buNone/>
                </a:pPr>
                <a:endParaRPr lang="en-GB" dirty="0"/>
              </a:p>
              <a:p>
                <a:pPr marL="0" indent="0">
                  <a:buNone/>
                </a:pPr>
                <a:endParaRPr lang="en-GB" dirty="0"/>
              </a:p>
              <a:p>
                <a:pPr marL="0" indent="0">
                  <a:buNone/>
                </a:pPr>
                <a:endParaRPr lang="en-GB" dirty="0"/>
              </a:p>
              <a:p>
                <a:pPr marL="0" indent="0">
                  <a:buNone/>
                </a:pPr>
                <a:endParaRPr lang="en-GB" dirty="0"/>
              </a:p>
              <a:p>
                <a:pPr marL="0" indent="0">
                  <a:buNone/>
                </a:pPr>
                <a:endParaRPr lang="en-GB" dirty="0"/>
              </a:p>
            </p:txBody>
          </p:sp>
        </mc:Choice>
        <mc:Fallback xmlns="">
          <p:sp>
            <p:nvSpPr>
              <p:cNvPr id="4" name="Content Placeholder 3">
                <a:extLst>
                  <a:ext uri="{FF2B5EF4-FFF2-40B4-BE49-F238E27FC236}">
                    <a16:creationId xmlns:a16="http://schemas.microsoft.com/office/drawing/2014/main" id="{1AAED375-7E41-42A6-B735-F3D5A7E83785}"/>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a:stretch>
              </a:blipFill>
            </p:spPr>
            <p:txBody>
              <a:bodyPr/>
              <a:lstStyle/>
              <a:p>
                <a:r>
                  <a:rPr lang="en-GB">
                    <a:noFill/>
                  </a:rPr>
                  <a:t> </a:t>
                </a:r>
              </a:p>
            </p:txBody>
          </p:sp>
        </mc:Fallback>
      </mc:AlternateContent>
      <p:pic>
        <p:nvPicPr>
          <p:cNvPr id="7" name="Picture 6">
            <a:extLst>
              <a:ext uri="{FF2B5EF4-FFF2-40B4-BE49-F238E27FC236}">
                <a16:creationId xmlns:a16="http://schemas.microsoft.com/office/drawing/2014/main" id="{BEE40EBC-B588-43CB-B01D-569BD6CCD8D1}"/>
              </a:ext>
            </a:extLst>
          </p:cNvPr>
          <p:cNvPicPr>
            <a:picLocks noChangeAspect="1"/>
          </p:cNvPicPr>
          <p:nvPr/>
        </p:nvPicPr>
        <p:blipFill rotWithShape="1">
          <a:blip r:embed="rId3"/>
          <a:srcRect l="56987" t="37128" r="29679" b="28080"/>
          <a:stretch/>
        </p:blipFill>
        <p:spPr>
          <a:xfrm>
            <a:off x="6293873" y="1477108"/>
            <a:ext cx="5898127" cy="4809513"/>
          </a:xfrm>
          <a:prstGeom prst="rect">
            <a:avLst/>
          </a:prstGeom>
        </p:spPr>
      </p:pic>
      <p:sp>
        <p:nvSpPr>
          <p:cNvPr id="5" name="Freeform: Shape 4">
            <a:extLst>
              <a:ext uri="{FF2B5EF4-FFF2-40B4-BE49-F238E27FC236}">
                <a16:creationId xmlns:a16="http://schemas.microsoft.com/office/drawing/2014/main" id="{470600CC-60FA-4898-9095-8D76FCE0C517}"/>
              </a:ext>
            </a:extLst>
          </p:cNvPr>
          <p:cNvSpPr/>
          <p:nvPr/>
        </p:nvSpPr>
        <p:spPr>
          <a:xfrm>
            <a:off x="7229231" y="2523927"/>
            <a:ext cx="4095261" cy="2683444"/>
          </a:xfrm>
          <a:custGeom>
            <a:avLst/>
            <a:gdLst>
              <a:gd name="connsiteX0" fmla="*/ 0 w 4095261"/>
              <a:gd name="connsiteY0" fmla="*/ 578781 h 2683444"/>
              <a:gd name="connsiteX1" fmla="*/ 523631 w 4095261"/>
              <a:gd name="connsiteY1" fmla="*/ 586596 h 2683444"/>
              <a:gd name="connsiteX2" fmla="*/ 664307 w 4095261"/>
              <a:gd name="connsiteY2" fmla="*/ 125488 h 2683444"/>
              <a:gd name="connsiteX3" fmla="*/ 3141784 w 4095261"/>
              <a:gd name="connsiteY3" fmla="*/ 86411 h 2683444"/>
              <a:gd name="connsiteX4" fmla="*/ 2868246 w 4095261"/>
              <a:gd name="connsiteY4" fmla="*/ 1172750 h 2683444"/>
              <a:gd name="connsiteX5" fmla="*/ 2735384 w 4095261"/>
              <a:gd name="connsiteY5" fmla="*/ 2094965 h 2683444"/>
              <a:gd name="connsiteX6" fmla="*/ 3212123 w 4095261"/>
              <a:gd name="connsiteY6" fmla="*/ 2235642 h 2683444"/>
              <a:gd name="connsiteX7" fmla="*/ 3243384 w 4095261"/>
              <a:gd name="connsiteY7" fmla="*/ 2626411 h 2683444"/>
              <a:gd name="connsiteX8" fmla="*/ 4095261 w 4095261"/>
              <a:gd name="connsiteY8" fmla="*/ 2673304 h 2683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261" h="2683444">
                <a:moveTo>
                  <a:pt x="0" y="578781"/>
                </a:moveTo>
                <a:cubicBezTo>
                  <a:pt x="206456" y="620463"/>
                  <a:pt x="412913" y="662145"/>
                  <a:pt x="523631" y="586596"/>
                </a:cubicBezTo>
                <a:cubicBezTo>
                  <a:pt x="634349" y="511047"/>
                  <a:pt x="227948" y="208852"/>
                  <a:pt x="664307" y="125488"/>
                </a:cubicBezTo>
                <a:cubicBezTo>
                  <a:pt x="1100666" y="42124"/>
                  <a:pt x="2774461" y="-88133"/>
                  <a:pt x="3141784" y="86411"/>
                </a:cubicBezTo>
                <a:cubicBezTo>
                  <a:pt x="3509107" y="260955"/>
                  <a:pt x="2935979" y="837991"/>
                  <a:pt x="2868246" y="1172750"/>
                </a:cubicBezTo>
                <a:cubicBezTo>
                  <a:pt x="2800513" y="1507509"/>
                  <a:pt x="2678071" y="1917817"/>
                  <a:pt x="2735384" y="2094965"/>
                </a:cubicBezTo>
                <a:cubicBezTo>
                  <a:pt x="2792697" y="2272113"/>
                  <a:pt x="3127456" y="2147068"/>
                  <a:pt x="3212123" y="2235642"/>
                </a:cubicBezTo>
                <a:cubicBezTo>
                  <a:pt x="3296790" y="2324216"/>
                  <a:pt x="3096194" y="2553467"/>
                  <a:pt x="3243384" y="2626411"/>
                </a:cubicBezTo>
                <a:cubicBezTo>
                  <a:pt x="3390574" y="2699355"/>
                  <a:pt x="3742917" y="2686329"/>
                  <a:pt x="4095261" y="2673304"/>
                </a:cubicBezTo>
              </a:path>
            </a:pathLst>
          </a:custGeom>
          <a:noFill/>
          <a:ln w="57150">
            <a:solidFill>
              <a:srgbClr val="00B0F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3289637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5590</TotalTime>
  <Words>4079</Words>
  <Application>Microsoft Office PowerPoint</Application>
  <PresentationFormat>Widescreen</PresentationFormat>
  <Paragraphs>329</Paragraphs>
  <Slides>55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55</vt:i4>
      </vt:variant>
    </vt:vector>
  </HeadingPairs>
  <TitlesOfParts>
    <vt:vector size="60" baseType="lpstr">
      <vt:lpstr>Arial</vt:lpstr>
      <vt:lpstr>Calibri</vt:lpstr>
      <vt:lpstr>Calibri Light</vt:lpstr>
      <vt:lpstr>Cambria Math</vt:lpstr>
      <vt:lpstr>Office Theme</vt:lpstr>
      <vt:lpstr>50.039 Theory and Practice of Deep Learning W11S2 Introduction to Reinforcement Learning</vt:lpstr>
      <vt:lpstr>About this week (Week 11)</vt:lpstr>
      <vt:lpstr>About this week (Week 11)</vt:lpstr>
      <vt:lpstr>Reusing the RL formalism</vt:lpstr>
      <vt:lpstr>Exploration and exploitation tradeoff</vt:lpstr>
      <vt:lpstr>A second toy problem</vt:lpstr>
      <vt:lpstr>The maze problem</vt:lpstr>
      <vt:lpstr>The maze problem</vt:lpstr>
      <vt:lpstr>The maze problem</vt:lpstr>
      <vt:lpstr>The maze problem</vt:lpstr>
      <vt:lpstr>The maze problem</vt:lpstr>
      <vt:lpstr>The maze problem</vt:lpstr>
      <vt:lpstr>The maze problem</vt:lpstr>
      <vt:lpstr>Value function V</vt:lpstr>
      <vt:lpstr>Value function V</vt:lpstr>
      <vt:lpstr>Optimization with value function V</vt:lpstr>
      <vt:lpstr>The state-action function Q</vt:lpstr>
      <vt:lpstr>On the policy, V and Q functions relationship</vt:lpstr>
      <vt:lpstr>Defining a Q-table</vt:lpstr>
      <vt:lpstr>Updating the Q-table via exploration</vt:lpstr>
      <vt:lpstr>Updating the Q-table via exploration</vt:lpstr>
      <vt:lpstr>Updating the Q table via exploration</vt:lpstr>
      <vt:lpstr>Updating the Q table via exploration</vt:lpstr>
      <vt:lpstr>Updating the Q table via exploration</vt:lpstr>
      <vt:lpstr>Training an agent</vt:lpstr>
      <vt:lpstr>Training an agent</vt:lpstr>
      <vt:lpstr>Training an agent</vt:lpstr>
      <vt:lpstr>Training an agent</vt:lpstr>
      <vt:lpstr>Time for something a bit more advanced!</vt:lpstr>
      <vt:lpstr>A representation problem</vt:lpstr>
      <vt:lpstr>Toy example #3 (shown, but implementation out of the scope of this class)</vt:lpstr>
      <vt:lpstr>Toy example #3 (shown, but implementation out of the scope of this class)</vt:lpstr>
      <vt:lpstr>Toy example #3 (shown, but implementation out of the scope of this class)</vt:lpstr>
      <vt:lpstr>Toy example #3 (shown, but implementation out of the scope of this class)</vt:lpstr>
      <vt:lpstr>Toy example #3</vt:lpstr>
      <vt:lpstr>Toy example #3 (shown, but implementation out of the scope of this class)</vt:lpstr>
      <vt:lpstr>Toy example #3 (shown, but implementation out of the scope of this class)</vt:lpstr>
      <vt:lpstr>Toy example #3 (shown, but implementation out of the scope of this class)</vt:lpstr>
      <vt:lpstr>Toy example #3 (shown, but implementation out of the scope of this class)</vt:lpstr>
      <vt:lpstr>Toy example #3 (shown, but implementation out of the scope of this class)</vt:lpstr>
      <vt:lpstr>Toy example #3 (shown, but implementation out of the scope of this class)</vt:lpstr>
      <vt:lpstr>Toy example #3 (shown, but implementation out of the scope of this class)</vt:lpstr>
      <vt:lpstr>PowerPoint Presentation</vt:lpstr>
      <vt:lpstr>Toy example #3 (shown, but implementation out of the scope of this class)</vt:lpstr>
      <vt:lpstr>Toy example #3 (shown, but implementation out of the scope of this class)</vt:lpstr>
      <vt:lpstr>Toy example #3 (shown, but implementation out of the scope of this class)</vt:lpstr>
      <vt:lpstr>PowerPoint Presentation</vt:lpstr>
      <vt:lpstr>Trainer function</vt:lpstr>
      <vt:lpstr>Training results</vt:lpstr>
      <vt:lpstr>Following this cart-pole balance idea…</vt:lpstr>
      <vt:lpstr>Following this idea of using computer vision to identify state and act…</vt:lpstr>
      <vt:lpstr>Learn more about these topics</vt:lpstr>
      <vt:lpstr>Learn more about these topics</vt:lpstr>
      <vt:lpstr>Learn more about these topics</vt:lpstr>
      <vt:lpstr>Learn more about these topics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50.039 Theory and Practice of Deep Learning W8 S1-2-3</dc:title>
  <dc:creator>Matthieu DE MARI</dc:creator>
  <cp:lastModifiedBy>Matthieu DE MARI</cp:lastModifiedBy>
  <cp:revision>277</cp:revision>
  <dcterms:created xsi:type="dcterms:W3CDTF">2021-03-10T09:35:15Z</dcterms:created>
  <dcterms:modified xsi:type="dcterms:W3CDTF">2023-09-07T08:10:42Z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7fde23a9-9a05-4714-826f-57380a17bd9d_Enabled">
    <vt:lpwstr>true</vt:lpwstr>
  </property>
  <property fmtid="{D5CDD505-2E9C-101B-9397-08002B2CF9AE}" pid="3" name="MSIP_Label_7fde23a9-9a05-4714-826f-57380a17bd9d_SetDate">
    <vt:lpwstr>2023-02-26T10:52:08Z</vt:lpwstr>
  </property>
  <property fmtid="{D5CDD505-2E9C-101B-9397-08002B2CF9AE}" pid="4" name="MSIP_Label_7fde23a9-9a05-4714-826f-57380a17bd9d_Method">
    <vt:lpwstr>Privileged</vt:lpwstr>
  </property>
  <property fmtid="{D5CDD505-2E9C-101B-9397-08002B2CF9AE}" pid="5" name="MSIP_Label_7fde23a9-9a05-4714-826f-57380a17bd9d_Name">
    <vt:lpwstr>Restricted</vt:lpwstr>
  </property>
  <property fmtid="{D5CDD505-2E9C-101B-9397-08002B2CF9AE}" pid="6" name="MSIP_Label_7fde23a9-9a05-4714-826f-57380a17bd9d_SiteId">
    <vt:lpwstr>3476b776-e990-4f72-b950-62489831623d</vt:lpwstr>
  </property>
  <property fmtid="{D5CDD505-2E9C-101B-9397-08002B2CF9AE}" pid="7" name="MSIP_Label_7fde23a9-9a05-4714-826f-57380a17bd9d_ActionId">
    <vt:lpwstr>58124285-4d94-4174-80a5-8c522736fb81</vt:lpwstr>
  </property>
  <property fmtid="{D5CDD505-2E9C-101B-9397-08002B2CF9AE}" pid="8" name="MSIP_Label_7fde23a9-9a05-4714-826f-57380a17bd9d_ContentBits">
    <vt:lpwstr>3</vt:lpwstr>
  </property>
  <property fmtid="{D5CDD505-2E9C-101B-9397-08002B2CF9AE}" pid="9" name="ClassificationContentMarkingFooterLocations">
    <vt:lpwstr>Office Theme:10</vt:lpwstr>
  </property>
  <property fmtid="{D5CDD505-2E9C-101B-9397-08002B2CF9AE}" pid="10" name="ClassificationContentMarkingFooterText">
    <vt:lpwstr>Restricted</vt:lpwstr>
  </property>
  <property fmtid="{D5CDD505-2E9C-101B-9397-08002B2CF9AE}" pid="11" name="ClassificationContentMarkingHeaderLocations">
    <vt:lpwstr>Office Theme:9</vt:lpwstr>
  </property>
  <property fmtid="{D5CDD505-2E9C-101B-9397-08002B2CF9AE}" pid="12" name="ClassificationContentMarkingHeaderText">
    <vt:lpwstr>Restricted</vt:lpwstr>
  </property>
</Properties>
</file>